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1" r:id="rId1"/>
  </p:sldMasterIdLst>
  <p:notesMasterIdLst>
    <p:notesMasterId r:id="rId18"/>
  </p:notesMasterIdLst>
  <p:sldIdLst>
    <p:sldId id="256" r:id="rId2"/>
    <p:sldId id="257" r:id="rId3"/>
    <p:sldId id="266" r:id="rId4"/>
    <p:sldId id="258" r:id="rId5"/>
    <p:sldId id="260" r:id="rId6"/>
    <p:sldId id="267" r:id="rId7"/>
    <p:sldId id="273" r:id="rId8"/>
    <p:sldId id="274" r:id="rId9"/>
    <p:sldId id="280" r:id="rId10"/>
    <p:sldId id="275" r:id="rId11"/>
    <p:sldId id="276" r:id="rId12"/>
    <p:sldId id="278" r:id="rId13"/>
    <p:sldId id="279" r:id="rId14"/>
    <p:sldId id="281" r:id="rId15"/>
    <p:sldId id="277" r:id="rId16"/>
    <p:sldId id="264" r:id="rId17"/>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21" autoAdjust="0"/>
    <p:restoredTop sz="96404" autoAdjust="0"/>
  </p:normalViewPr>
  <p:slideViewPr>
    <p:cSldViewPr>
      <p:cViewPr varScale="1">
        <p:scale>
          <a:sx n="111" d="100"/>
          <a:sy n="111" d="100"/>
        </p:scale>
        <p:origin x="1284"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760BDDF5-F69A-4C0F-91E0-B5E540B1277F}" type="datetimeFigureOut">
              <a:rPr lang="en-GB" smtClean="0"/>
              <a:t>13/10/2022</a:t>
            </a:fld>
            <a:endParaRPr lang="en-GB"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294210D9-B661-4F3D-AA9A-47CB515406C1}" type="slidenum">
              <a:rPr lang="en-GB" smtClean="0"/>
              <a:t>‹#›</a:t>
            </a:fld>
            <a:endParaRPr lang="en-GB" dirty="0"/>
          </a:p>
        </p:txBody>
      </p:sp>
    </p:spTree>
    <p:extLst>
      <p:ext uri="{BB962C8B-B14F-4D97-AF65-F5344CB8AC3E}">
        <p14:creationId xmlns:p14="http://schemas.microsoft.com/office/powerpoint/2010/main" val="146411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94210D9-B661-4F3D-AA9A-47CB515406C1}" type="slidenum">
              <a:rPr lang="en-GB" smtClean="0"/>
              <a:t>5</a:t>
            </a:fld>
            <a:endParaRPr lang="en-GB" dirty="0"/>
          </a:p>
        </p:txBody>
      </p:sp>
    </p:spTree>
    <p:extLst>
      <p:ext uri="{BB962C8B-B14F-4D97-AF65-F5344CB8AC3E}">
        <p14:creationId xmlns:p14="http://schemas.microsoft.com/office/powerpoint/2010/main" val="3903247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273E7995-A78E-4AC5-B541-DB4460D1B247}" type="datetimeFigureOut">
              <a:rPr lang="en-GB" smtClean="0"/>
              <a:t>13/10/2022</a:t>
            </a:fld>
            <a:endParaRPr lang="en-GB" dirty="0"/>
          </a:p>
        </p:txBody>
      </p:sp>
      <p:sp>
        <p:nvSpPr>
          <p:cNvPr id="5" name="Footer Placeholder 4"/>
          <p:cNvSpPr>
            <a:spLocks noGrp="1"/>
          </p:cNvSpPr>
          <p:nvPr>
            <p:ph type="ftr" sz="quarter" idx="11"/>
          </p:nvPr>
        </p:nvSpPr>
        <p:spPr>
          <a:xfrm>
            <a:off x="3623733" y="6117336"/>
            <a:ext cx="3609438" cy="365125"/>
          </a:xfrm>
        </p:spPr>
        <p:txBody>
          <a:bodyPr/>
          <a:lstStyle/>
          <a:p>
            <a:endParaRPr lang="en-GB" dirty="0"/>
          </a:p>
        </p:txBody>
      </p:sp>
      <p:sp>
        <p:nvSpPr>
          <p:cNvPr id="6" name="Slide Number Placeholder 5"/>
          <p:cNvSpPr>
            <a:spLocks noGrp="1"/>
          </p:cNvSpPr>
          <p:nvPr>
            <p:ph type="sldNum" sz="quarter" idx="12"/>
          </p:nvPr>
        </p:nvSpPr>
        <p:spPr>
          <a:xfrm>
            <a:off x="8275320" y="6117336"/>
            <a:ext cx="411480" cy="365125"/>
          </a:xfrm>
        </p:spPr>
        <p:txBody>
          <a:bodyPr/>
          <a:lstStyle/>
          <a:p>
            <a:fld id="{FD139C5F-1D6C-41AA-AA94-DA3CE9DEDF66}" type="slidenum">
              <a:rPr lang="en-GB" smtClean="0"/>
              <a:t>‹#›</a:t>
            </a:fld>
            <a:endParaRPr lang="en-GB" dirty="0"/>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Tree>
    <p:extLst>
      <p:ext uri="{BB962C8B-B14F-4D97-AF65-F5344CB8AC3E}">
        <p14:creationId xmlns:p14="http://schemas.microsoft.com/office/powerpoint/2010/main" val="2796130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273E7995-A78E-4AC5-B541-DB4460D1B247}" type="datetimeFigureOut">
              <a:rPr lang="en-GB" smtClean="0"/>
              <a:t>13/10/2022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D139C5F-1D6C-41AA-AA94-DA3CE9DEDF66}" type="slidenum">
              <a:rPr lang="en-GB" smtClean="0"/>
              <a:t>‹#›</a:t>
            </a:fld>
            <a:endParaRPr lang="en-GB" dirty="0"/>
          </a:p>
        </p:txBody>
      </p:sp>
    </p:spTree>
    <p:extLst>
      <p:ext uri="{BB962C8B-B14F-4D97-AF65-F5344CB8AC3E}">
        <p14:creationId xmlns:p14="http://schemas.microsoft.com/office/powerpoint/2010/main" val="1892958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73E7995-A78E-4AC5-B541-DB4460D1B247}" type="datetimeFigureOut">
              <a:rPr lang="en-GB" smtClean="0"/>
              <a:t>13/10/2022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139C5F-1D6C-41AA-AA94-DA3CE9DEDF66}" type="slidenum">
              <a:rPr lang="en-GB" smtClean="0"/>
              <a:t>‹#›</a:t>
            </a:fld>
            <a:endParaRPr lang="en-GB" dirty="0"/>
          </a:p>
        </p:txBody>
      </p:sp>
    </p:spTree>
    <p:extLst>
      <p:ext uri="{BB962C8B-B14F-4D97-AF65-F5344CB8AC3E}">
        <p14:creationId xmlns:p14="http://schemas.microsoft.com/office/powerpoint/2010/main" val="2946294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73E7995-A78E-4AC5-B541-DB4460D1B247}" type="datetimeFigureOut">
              <a:rPr lang="en-GB" smtClean="0"/>
              <a:t>13/10/2022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139C5F-1D6C-41AA-AA94-DA3CE9DEDF66}" type="slidenum">
              <a:rPr lang="en-GB" smtClean="0"/>
              <a:t>‹#›</a:t>
            </a:fld>
            <a:endParaRPr lang="en-GB" dirty="0"/>
          </a:p>
        </p:txBody>
      </p:sp>
    </p:spTree>
    <p:extLst>
      <p:ext uri="{BB962C8B-B14F-4D97-AF65-F5344CB8AC3E}">
        <p14:creationId xmlns:p14="http://schemas.microsoft.com/office/powerpoint/2010/main" val="1440388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73E7995-A78E-4AC5-B541-DB4460D1B247}" type="datetimeFigureOut">
              <a:rPr lang="en-GB" smtClean="0"/>
              <a:t>13/10/2022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139C5F-1D6C-41AA-AA94-DA3CE9DEDF66}" type="slidenum">
              <a:rPr lang="en-GB" smtClean="0"/>
              <a:t>‹#›</a:t>
            </a:fld>
            <a:endParaRPr lang="en-GB" dirty="0"/>
          </a:p>
        </p:txBody>
      </p:sp>
    </p:spTree>
    <p:extLst>
      <p:ext uri="{BB962C8B-B14F-4D97-AF65-F5344CB8AC3E}">
        <p14:creationId xmlns:p14="http://schemas.microsoft.com/office/powerpoint/2010/main" val="4112578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73E7995-A78E-4AC5-B541-DB4460D1B247}" type="datetimeFigureOut">
              <a:rPr lang="en-GB" smtClean="0"/>
              <a:t>13/10/2022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139C5F-1D6C-41AA-AA94-DA3CE9DEDF66}" type="slidenum">
              <a:rPr lang="en-GB" smtClean="0"/>
              <a:t>‹#›</a:t>
            </a:fld>
            <a:endParaRPr lang="en-GB" dirty="0"/>
          </a:p>
        </p:txBody>
      </p:sp>
    </p:spTree>
    <p:extLst>
      <p:ext uri="{BB962C8B-B14F-4D97-AF65-F5344CB8AC3E}">
        <p14:creationId xmlns:p14="http://schemas.microsoft.com/office/powerpoint/2010/main" val="3597401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73E7995-A78E-4AC5-B541-DB4460D1B247}" type="datetimeFigureOut">
              <a:rPr lang="en-GB" smtClean="0"/>
              <a:t>13/10/2022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139C5F-1D6C-41AA-AA94-DA3CE9DEDF66}" type="slidenum">
              <a:rPr lang="en-GB" smtClean="0"/>
              <a:t>‹#›</a:t>
            </a:fld>
            <a:endParaRPr lang="en-GB" dirty="0"/>
          </a:p>
        </p:txBody>
      </p:sp>
    </p:spTree>
    <p:extLst>
      <p:ext uri="{BB962C8B-B14F-4D97-AF65-F5344CB8AC3E}">
        <p14:creationId xmlns:p14="http://schemas.microsoft.com/office/powerpoint/2010/main" val="1011435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73E7995-A78E-4AC5-B541-DB4460D1B247}" type="datetimeFigureOut">
              <a:rPr lang="en-GB" smtClean="0"/>
              <a:t>13/10/2022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139C5F-1D6C-41AA-AA94-DA3CE9DEDF66}" type="slidenum">
              <a:rPr lang="en-GB" smtClean="0"/>
              <a:t>‹#›</a:t>
            </a:fld>
            <a:endParaRPr lang="en-GB" dirty="0"/>
          </a:p>
        </p:txBody>
      </p:sp>
    </p:spTree>
    <p:extLst>
      <p:ext uri="{BB962C8B-B14F-4D97-AF65-F5344CB8AC3E}">
        <p14:creationId xmlns:p14="http://schemas.microsoft.com/office/powerpoint/2010/main" val="2950224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73E7995-A78E-4AC5-B541-DB4460D1B247}" type="datetimeFigureOut">
              <a:rPr lang="en-GB" smtClean="0"/>
              <a:t>13/10/2022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139C5F-1D6C-41AA-AA94-DA3CE9DEDF66}" type="slidenum">
              <a:rPr lang="en-GB" smtClean="0"/>
              <a:t>‹#›</a:t>
            </a:fld>
            <a:endParaRPr lang="en-GB" dirty="0"/>
          </a:p>
        </p:txBody>
      </p:sp>
    </p:spTree>
    <p:extLst>
      <p:ext uri="{BB962C8B-B14F-4D97-AF65-F5344CB8AC3E}">
        <p14:creationId xmlns:p14="http://schemas.microsoft.com/office/powerpoint/2010/main" val="1136179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273E7995-A78E-4AC5-B541-DB4460D1B247}" type="datetimeFigureOut">
              <a:rPr lang="en-GB" smtClean="0"/>
              <a:t>13/10/2022</a:t>
            </a:fld>
            <a:endParaRPr lang="en-GB" dirty="0"/>
          </a:p>
        </p:txBody>
      </p:sp>
      <p:sp>
        <p:nvSpPr>
          <p:cNvPr id="5" name="Footer Placeholder 4"/>
          <p:cNvSpPr>
            <a:spLocks noGrp="1"/>
          </p:cNvSpPr>
          <p:nvPr>
            <p:ph type="ftr" sz="quarter" idx="11"/>
          </p:nvPr>
        </p:nvSpPr>
        <p:spPr>
          <a:xfrm>
            <a:off x="1972647" y="6108173"/>
            <a:ext cx="5314517" cy="365125"/>
          </a:xfrm>
        </p:spPr>
        <p:txBody>
          <a:bodyPr/>
          <a:lstStyle/>
          <a:p>
            <a:endParaRPr lang="en-GB" dirty="0"/>
          </a:p>
        </p:txBody>
      </p:sp>
      <p:sp>
        <p:nvSpPr>
          <p:cNvPr id="6" name="Slide Number Placeholder 5"/>
          <p:cNvSpPr>
            <a:spLocks noGrp="1"/>
          </p:cNvSpPr>
          <p:nvPr>
            <p:ph type="sldNum" sz="quarter" idx="12"/>
          </p:nvPr>
        </p:nvSpPr>
        <p:spPr>
          <a:xfrm>
            <a:off x="8258967" y="6108173"/>
            <a:ext cx="427833" cy="365125"/>
          </a:xfrm>
        </p:spPr>
        <p:txBody>
          <a:bodyPr/>
          <a:lstStyle/>
          <a:p>
            <a:fld id="{FD139C5F-1D6C-41AA-AA94-DA3CE9DEDF66}" type="slidenum">
              <a:rPr lang="en-GB" smtClean="0"/>
              <a:t>‹#›</a:t>
            </a:fld>
            <a:endParaRPr lang="en-GB" dirty="0"/>
          </a:p>
        </p:txBody>
      </p:sp>
    </p:spTree>
    <p:extLst>
      <p:ext uri="{BB962C8B-B14F-4D97-AF65-F5344CB8AC3E}">
        <p14:creationId xmlns:p14="http://schemas.microsoft.com/office/powerpoint/2010/main" val="2082260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73E7995-A78E-4AC5-B541-DB4460D1B247}" type="datetimeFigureOut">
              <a:rPr lang="en-GB" smtClean="0"/>
              <a:t>13/10/2022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8273317" y="6116070"/>
            <a:ext cx="413483" cy="365125"/>
          </a:xfrm>
        </p:spPr>
        <p:txBody>
          <a:bodyPr/>
          <a:lstStyle/>
          <a:p>
            <a:fld id="{FD139C5F-1D6C-41AA-AA94-DA3CE9DEDF66}" type="slidenum">
              <a:rPr lang="en-GB" smtClean="0"/>
              <a:t>‹#›</a:t>
            </a:fld>
            <a:endParaRPr lang="en-GB" dirty="0"/>
          </a:p>
        </p:txBody>
      </p:sp>
    </p:spTree>
    <p:extLst>
      <p:ext uri="{BB962C8B-B14F-4D97-AF65-F5344CB8AC3E}">
        <p14:creationId xmlns:p14="http://schemas.microsoft.com/office/powerpoint/2010/main" val="708689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73E7995-A78E-4AC5-B541-DB4460D1B247}" type="datetimeFigureOut">
              <a:rPr lang="en-GB" smtClean="0"/>
              <a:t>13/10/2022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D139C5F-1D6C-41AA-AA94-DA3CE9DEDF66}" type="slidenum">
              <a:rPr lang="en-GB" smtClean="0"/>
              <a:t>‹#›</a:t>
            </a:fld>
            <a:endParaRPr lang="en-GB" dirty="0"/>
          </a:p>
        </p:txBody>
      </p:sp>
    </p:spTree>
    <p:extLst>
      <p:ext uri="{BB962C8B-B14F-4D97-AF65-F5344CB8AC3E}">
        <p14:creationId xmlns:p14="http://schemas.microsoft.com/office/powerpoint/2010/main" val="239338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73E7995-A78E-4AC5-B541-DB4460D1B247}" type="datetimeFigureOut">
              <a:rPr lang="en-GB" smtClean="0"/>
              <a:t>13/10/2022</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FD139C5F-1D6C-41AA-AA94-DA3CE9DEDF66}" type="slidenum">
              <a:rPr lang="en-GB" smtClean="0"/>
              <a:t>‹#›</a:t>
            </a:fld>
            <a:endParaRPr lang="en-GB" dirty="0"/>
          </a:p>
        </p:txBody>
      </p:sp>
    </p:spTree>
    <p:extLst>
      <p:ext uri="{BB962C8B-B14F-4D97-AF65-F5344CB8AC3E}">
        <p14:creationId xmlns:p14="http://schemas.microsoft.com/office/powerpoint/2010/main" val="762834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73E7995-A78E-4AC5-B541-DB4460D1B247}" type="datetimeFigureOut">
              <a:rPr lang="en-GB" smtClean="0"/>
              <a:t>13/10/2022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FD139C5F-1D6C-41AA-AA94-DA3CE9DEDF66}" type="slidenum">
              <a:rPr lang="en-GB" smtClean="0"/>
              <a:t>‹#›</a:t>
            </a:fld>
            <a:endParaRPr lang="en-GB" dirty="0"/>
          </a:p>
        </p:txBody>
      </p:sp>
    </p:spTree>
    <p:extLst>
      <p:ext uri="{BB962C8B-B14F-4D97-AF65-F5344CB8AC3E}">
        <p14:creationId xmlns:p14="http://schemas.microsoft.com/office/powerpoint/2010/main" val="2391745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3E7995-A78E-4AC5-B541-DB4460D1B247}" type="datetimeFigureOut">
              <a:rPr lang="en-GB" smtClean="0"/>
              <a:t>13/10/2022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FD139C5F-1D6C-41AA-AA94-DA3CE9DEDF66}" type="slidenum">
              <a:rPr lang="en-GB" smtClean="0"/>
              <a:t>‹#›</a:t>
            </a:fld>
            <a:endParaRPr lang="en-GB" dirty="0"/>
          </a:p>
        </p:txBody>
      </p:sp>
    </p:spTree>
    <p:extLst>
      <p:ext uri="{BB962C8B-B14F-4D97-AF65-F5344CB8AC3E}">
        <p14:creationId xmlns:p14="http://schemas.microsoft.com/office/powerpoint/2010/main" val="39991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273E7995-A78E-4AC5-B541-DB4460D1B247}" type="datetimeFigureOut">
              <a:rPr lang="en-GB" smtClean="0"/>
              <a:t>13/10/2022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D139C5F-1D6C-41AA-AA94-DA3CE9DEDF66}" type="slidenum">
              <a:rPr lang="en-GB" smtClean="0"/>
              <a:t>‹#›</a:t>
            </a:fld>
            <a:endParaRPr lang="en-GB" dirty="0"/>
          </a:p>
        </p:txBody>
      </p:sp>
    </p:spTree>
    <p:extLst>
      <p:ext uri="{BB962C8B-B14F-4D97-AF65-F5344CB8AC3E}">
        <p14:creationId xmlns:p14="http://schemas.microsoft.com/office/powerpoint/2010/main" val="908308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273E7995-A78E-4AC5-B541-DB4460D1B247}" type="datetimeFigureOut">
              <a:rPr lang="en-GB" smtClean="0"/>
              <a:t>13/10/2022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D139C5F-1D6C-41AA-AA94-DA3CE9DEDF66}" type="slidenum">
              <a:rPr lang="en-GB" smtClean="0"/>
              <a:t>‹#›</a:t>
            </a:fld>
            <a:endParaRPr lang="en-GB" dirty="0"/>
          </a:p>
        </p:txBody>
      </p:sp>
    </p:spTree>
    <p:extLst>
      <p:ext uri="{BB962C8B-B14F-4D97-AF65-F5344CB8AC3E}">
        <p14:creationId xmlns:p14="http://schemas.microsoft.com/office/powerpoint/2010/main" val="2778740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73E7995-A78E-4AC5-B541-DB4460D1B247}" type="datetimeFigureOut">
              <a:rPr lang="en-GB" smtClean="0"/>
              <a:t>13/10/2022</a:t>
            </a:fld>
            <a:endParaRPr lang="en-GB" dirty="0"/>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dirty="0"/>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D139C5F-1D6C-41AA-AA94-DA3CE9DEDF66}" type="slidenum">
              <a:rPr lang="en-GB" smtClean="0"/>
              <a:t>‹#›</a:t>
            </a:fld>
            <a:endParaRPr lang="en-GB" dirty="0"/>
          </a:p>
        </p:txBody>
      </p:sp>
    </p:spTree>
    <p:extLst>
      <p:ext uri="{BB962C8B-B14F-4D97-AF65-F5344CB8AC3E}">
        <p14:creationId xmlns:p14="http://schemas.microsoft.com/office/powerpoint/2010/main" val="911916939"/>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7704" y="1412776"/>
            <a:ext cx="6172200" cy="1656184"/>
          </a:xfrm>
        </p:spPr>
        <p:txBody>
          <a:bodyPr>
            <a:normAutofit fontScale="90000"/>
          </a:bodyPr>
          <a:lstStyle/>
          <a:p>
            <a:pPr algn="ctr"/>
            <a:r>
              <a:rPr lang="en-GB" dirty="0" smtClean="0"/>
              <a:t>Canberra Old Oak Surgery</a:t>
            </a:r>
            <a:endParaRPr lang="en-GB" dirty="0"/>
          </a:p>
        </p:txBody>
      </p:sp>
      <p:sp>
        <p:nvSpPr>
          <p:cNvPr id="3" name="Subtitle 2"/>
          <p:cNvSpPr>
            <a:spLocks noGrp="1"/>
          </p:cNvSpPr>
          <p:nvPr>
            <p:ph type="subTitle" idx="1"/>
          </p:nvPr>
        </p:nvSpPr>
        <p:spPr>
          <a:xfrm>
            <a:off x="1788641" y="3429000"/>
            <a:ext cx="6291263" cy="1378006"/>
          </a:xfrm>
        </p:spPr>
        <p:txBody>
          <a:bodyPr>
            <a:normAutofit/>
          </a:bodyPr>
          <a:lstStyle/>
          <a:p>
            <a:pPr algn="ctr"/>
            <a:r>
              <a:rPr lang="en-GB" b="1" dirty="0" smtClean="0"/>
              <a:t>PATIENT PARTICIPATION GROUP (PPG)</a:t>
            </a:r>
          </a:p>
          <a:p>
            <a:pPr algn="ctr"/>
            <a:r>
              <a:rPr lang="en-GB" b="1" dirty="0" smtClean="0"/>
              <a:t>Thursday 13</a:t>
            </a:r>
            <a:r>
              <a:rPr lang="en-GB" b="1" baseline="30000" dirty="0" smtClean="0"/>
              <a:t>nd</a:t>
            </a:r>
            <a:r>
              <a:rPr lang="en-GB" b="1" dirty="0" smtClean="0"/>
              <a:t> October 2022 </a:t>
            </a:r>
          </a:p>
          <a:p>
            <a:pPr algn="ctr"/>
            <a:r>
              <a:rPr lang="en-GB" b="1" dirty="0" smtClean="0"/>
              <a:t>Time 13:00pm </a:t>
            </a:r>
          </a:p>
        </p:txBody>
      </p:sp>
      <p:pic>
        <p:nvPicPr>
          <p:cNvPr id="5" name="Picture 4"/>
          <p:cNvPicPr>
            <a:picLocks noChangeAspect="1"/>
          </p:cNvPicPr>
          <p:nvPr/>
        </p:nvPicPr>
        <p:blipFill>
          <a:blip r:embed="rId2"/>
          <a:stretch>
            <a:fillRect/>
          </a:stretch>
        </p:blipFill>
        <p:spPr>
          <a:xfrm>
            <a:off x="8034943" y="6381328"/>
            <a:ext cx="1109057" cy="476672"/>
          </a:xfrm>
          <a:prstGeom prst="rect">
            <a:avLst/>
          </a:prstGeom>
        </p:spPr>
      </p:pic>
    </p:spTree>
    <p:extLst>
      <p:ext uri="{BB962C8B-B14F-4D97-AF65-F5344CB8AC3E}">
        <p14:creationId xmlns:p14="http://schemas.microsoft.com/office/powerpoint/2010/main" val="15970345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Covid</a:t>
            </a:r>
            <a:r>
              <a:rPr lang="en-GB" dirty="0" smtClean="0"/>
              <a:t> 19 Booster </a:t>
            </a:r>
            <a:endParaRPr lang="en-GB" dirty="0"/>
          </a:p>
        </p:txBody>
      </p:sp>
      <p:sp>
        <p:nvSpPr>
          <p:cNvPr id="4" name="TextBox 3"/>
          <p:cNvSpPr txBox="1"/>
          <p:nvPr/>
        </p:nvSpPr>
        <p:spPr>
          <a:xfrm>
            <a:off x="1259632" y="2204864"/>
            <a:ext cx="7272808" cy="4247317"/>
          </a:xfrm>
          <a:prstGeom prst="rect">
            <a:avLst/>
          </a:prstGeom>
          <a:noFill/>
        </p:spPr>
        <p:txBody>
          <a:bodyPr wrap="square" rtlCol="0">
            <a:spAutoFit/>
          </a:bodyPr>
          <a:lstStyle/>
          <a:p>
            <a:r>
              <a:rPr lang="en-GB" dirty="0" err="1" smtClean="0"/>
              <a:t>Covid</a:t>
            </a:r>
            <a:r>
              <a:rPr lang="en-GB" dirty="0" smtClean="0"/>
              <a:t> 19 boosters are now available from most local pharmacies. The autumn booster jab is being offered to </a:t>
            </a:r>
            <a:r>
              <a:rPr lang="en-GB" dirty="0"/>
              <a:t>those at high risk of the complications of COVID-19 infection, who may have not been boosted for a few months</a:t>
            </a:r>
            <a:r>
              <a:rPr lang="en-GB" dirty="0" smtClean="0"/>
              <a:t>.</a:t>
            </a:r>
          </a:p>
          <a:p>
            <a:r>
              <a:rPr lang="en-GB" dirty="0"/>
              <a:t>Y</a:t>
            </a:r>
            <a:r>
              <a:rPr lang="en-GB" dirty="0" smtClean="0"/>
              <a:t>ou can book this via the NHS England website. Alternatively, you can call 119 and they will be able to book you. A member of the reception staff from Canberra will be able to help with further questions if needed. </a:t>
            </a:r>
          </a:p>
          <a:p>
            <a:endParaRPr lang="en-GB" dirty="0" smtClean="0"/>
          </a:p>
          <a:p>
            <a:r>
              <a:rPr lang="en-GB" dirty="0" smtClean="0"/>
              <a:t>The nearest Pharmacist that provide the booster are:</a:t>
            </a:r>
          </a:p>
          <a:p>
            <a:endParaRPr lang="en-GB" dirty="0"/>
          </a:p>
          <a:p>
            <a:pPr marL="285750" indent="-285750">
              <a:buFont typeface="Arial" panose="020B0604020202020204" pitchFamily="34" charset="0"/>
              <a:buChar char="•"/>
            </a:pPr>
            <a:r>
              <a:rPr lang="en-GB" dirty="0" err="1" smtClean="0"/>
              <a:t>Hamlins</a:t>
            </a:r>
            <a:r>
              <a:rPr lang="en-GB" dirty="0" smtClean="0"/>
              <a:t> Vaccination Hub </a:t>
            </a:r>
          </a:p>
          <a:p>
            <a:pPr marL="285750" indent="-285750">
              <a:buFont typeface="Arial" panose="020B0604020202020204" pitchFamily="34" charset="0"/>
              <a:buChar char="•"/>
            </a:pPr>
            <a:r>
              <a:rPr lang="en-GB" dirty="0" smtClean="0"/>
              <a:t>Greenlight Pharmacy </a:t>
            </a:r>
          </a:p>
          <a:p>
            <a:pPr marL="285750" indent="-285750">
              <a:buFont typeface="Arial" panose="020B0604020202020204" pitchFamily="34" charset="0"/>
              <a:buChar char="•"/>
            </a:pPr>
            <a:r>
              <a:rPr lang="en-GB" dirty="0" smtClean="0"/>
              <a:t>Marcus Jones </a:t>
            </a:r>
          </a:p>
          <a:p>
            <a:pPr marL="285750" indent="-285750">
              <a:buFont typeface="Arial" panose="020B0604020202020204" pitchFamily="34" charset="0"/>
              <a:buChar char="•"/>
            </a:pPr>
            <a:r>
              <a:rPr lang="en-GB" dirty="0" err="1" smtClean="0"/>
              <a:t>Winwood</a:t>
            </a:r>
            <a:r>
              <a:rPr lang="en-GB" dirty="0" smtClean="0"/>
              <a:t> Chemist </a:t>
            </a:r>
            <a:br>
              <a:rPr lang="en-GB" dirty="0" smtClean="0"/>
            </a:br>
            <a:endParaRPr lang="en-GB" dirty="0"/>
          </a:p>
        </p:txBody>
      </p:sp>
    </p:spTree>
    <p:extLst>
      <p:ext uri="{BB962C8B-B14F-4D97-AF65-F5344CB8AC3E}">
        <p14:creationId xmlns:p14="http://schemas.microsoft.com/office/powerpoint/2010/main" val="1618199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Influenza (Flu Jabs) </a:t>
            </a:r>
            <a:endParaRPr lang="en-GB" dirty="0"/>
          </a:p>
        </p:txBody>
      </p:sp>
      <p:sp>
        <p:nvSpPr>
          <p:cNvPr id="4" name="TextBox 3"/>
          <p:cNvSpPr txBox="1"/>
          <p:nvPr/>
        </p:nvSpPr>
        <p:spPr>
          <a:xfrm>
            <a:off x="899592" y="1844824"/>
            <a:ext cx="7478299" cy="4801314"/>
          </a:xfrm>
          <a:prstGeom prst="rect">
            <a:avLst/>
          </a:prstGeom>
          <a:noFill/>
        </p:spPr>
        <p:txBody>
          <a:bodyPr wrap="square" rtlCol="0">
            <a:spAutoFit/>
          </a:bodyPr>
          <a:lstStyle/>
          <a:p>
            <a:r>
              <a:rPr lang="en-GB" dirty="0" smtClean="0"/>
              <a:t>The practice has started to offer flu jabs for the following patients:</a:t>
            </a:r>
          </a:p>
          <a:p>
            <a:endParaRPr lang="en-GB" dirty="0"/>
          </a:p>
          <a:p>
            <a:pPr marL="285750" indent="-285750">
              <a:buFont typeface="Arial" panose="020B0604020202020204" pitchFamily="34" charset="0"/>
              <a:buChar char="•"/>
            </a:pPr>
            <a:r>
              <a:rPr lang="en-GB" dirty="0"/>
              <a:t>A</a:t>
            </a:r>
            <a:r>
              <a:rPr lang="en-GB" dirty="0" smtClean="0"/>
              <a:t>re </a:t>
            </a:r>
            <a:r>
              <a:rPr lang="en-GB" dirty="0" smtClean="0"/>
              <a:t>50 </a:t>
            </a:r>
            <a:r>
              <a:rPr lang="en-GB" dirty="0"/>
              <a:t>and over (including those who will be </a:t>
            </a:r>
            <a:r>
              <a:rPr lang="en-GB" dirty="0" smtClean="0"/>
              <a:t>50 </a:t>
            </a:r>
            <a:r>
              <a:rPr lang="en-GB" dirty="0"/>
              <a:t>by 31 March 2023)</a:t>
            </a:r>
          </a:p>
          <a:p>
            <a:pPr marL="285750" indent="-285750">
              <a:buFont typeface="Arial" panose="020B0604020202020204" pitchFamily="34" charset="0"/>
              <a:buChar char="•"/>
            </a:pPr>
            <a:r>
              <a:rPr lang="en-GB" dirty="0"/>
              <a:t>H</a:t>
            </a:r>
            <a:r>
              <a:rPr lang="en-GB" dirty="0" smtClean="0"/>
              <a:t>ave </a:t>
            </a:r>
            <a:r>
              <a:rPr lang="en-GB" dirty="0"/>
              <a:t>certain health conditions</a:t>
            </a:r>
          </a:p>
          <a:p>
            <a:pPr marL="285750" indent="-285750">
              <a:buFont typeface="Arial" panose="020B0604020202020204" pitchFamily="34" charset="0"/>
              <a:buChar char="•"/>
            </a:pPr>
            <a:r>
              <a:rPr lang="en-GB" dirty="0"/>
              <a:t>A</a:t>
            </a:r>
            <a:r>
              <a:rPr lang="en-GB" dirty="0" smtClean="0"/>
              <a:t>re </a:t>
            </a:r>
            <a:r>
              <a:rPr lang="en-GB" dirty="0"/>
              <a:t>pregnant</a:t>
            </a:r>
          </a:p>
          <a:p>
            <a:pPr marL="285750" indent="-285750">
              <a:buFont typeface="Arial" panose="020B0604020202020204" pitchFamily="34" charset="0"/>
              <a:buChar char="•"/>
            </a:pPr>
            <a:r>
              <a:rPr lang="en-GB" dirty="0" smtClean="0"/>
              <a:t>Are </a:t>
            </a:r>
            <a:r>
              <a:rPr lang="en-GB" dirty="0"/>
              <a:t>in long-stay residential </a:t>
            </a:r>
            <a:r>
              <a:rPr lang="en-GB" dirty="0" smtClean="0"/>
              <a:t>care</a:t>
            </a:r>
          </a:p>
          <a:p>
            <a:pPr marL="285750" indent="-285750">
              <a:buFont typeface="Arial" panose="020B0604020202020204" pitchFamily="34" charset="0"/>
              <a:buChar char="•"/>
            </a:pPr>
            <a:r>
              <a:rPr lang="en-GB" dirty="0"/>
              <a:t>R</a:t>
            </a:r>
            <a:r>
              <a:rPr lang="en-GB" dirty="0" smtClean="0"/>
              <a:t>eceive </a:t>
            </a:r>
            <a:r>
              <a:rPr lang="en-GB" dirty="0"/>
              <a:t>a carer's allowance, or are the main carer for an older or disabled person who may be at risk if you get sick</a:t>
            </a:r>
          </a:p>
          <a:p>
            <a:pPr marL="285750" indent="-285750">
              <a:buFont typeface="Arial" panose="020B0604020202020204" pitchFamily="34" charset="0"/>
              <a:buChar char="•"/>
            </a:pPr>
            <a:r>
              <a:rPr lang="en-GB" dirty="0"/>
              <a:t>L</a:t>
            </a:r>
            <a:r>
              <a:rPr lang="en-GB" dirty="0" smtClean="0"/>
              <a:t>ive </a:t>
            </a:r>
            <a:r>
              <a:rPr lang="en-GB" dirty="0"/>
              <a:t>with someone who is more likely to get a severe infection due to a weakened immune system, such as someone living with HIV, someone who has had a transplant, or is having certain treatments for cancer, lupus or rheumatoid </a:t>
            </a:r>
            <a:r>
              <a:rPr lang="en-GB" dirty="0" smtClean="0"/>
              <a:t>arthritis</a:t>
            </a:r>
          </a:p>
          <a:p>
            <a:pPr marL="285750" indent="-285750">
              <a:buFont typeface="Arial" panose="020B0604020202020204" pitchFamily="34" charset="0"/>
              <a:buChar char="•"/>
            </a:pPr>
            <a:endParaRPr lang="en-GB" dirty="0"/>
          </a:p>
          <a:p>
            <a:r>
              <a:rPr lang="en-GB" dirty="0" smtClean="0"/>
              <a:t>If you would still like to have the flu jab please contact your local pharmacy who might charge you a fee. </a:t>
            </a:r>
            <a:endParaRPr lang="en-GB" dirty="0"/>
          </a:p>
          <a:p>
            <a:r>
              <a:rPr lang="en-GB" dirty="0" smtClean="0"/>
              <a:t/>
            </a:r>
            <a:br>
              <a:rPr lang="en-GB" dirty="0" smtClean="0"/>
            </a:br>
            <a:endParaRPr lang="en-GB" dirty="0"/>
          </a:p>
        </p:txBody>
      </p:sp>
    </p:spTree>
    <p:extLst>
      <p:ext uri="{BB962C8B-B14F-4D97-AF65-F5344CB8AC3E}">
        <p14:creationId xmlns:p14="http://schemas.microsoft.com/office/powerpoint/2010/main" val="4290061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Lifestyle advice event </a:t>
            </a:r>
            <a:endParaRPr lang="en-GB" dirty="0"/>
          </a:p>
        </p:txBody>
      </p:sp>
      <p:pic>
        <p:nvPicPr>
          <p:cNvPr id="4" name="Picture 3"/>
          <p:cNvPicPr>
            <a:picLocks noChangeAspect="1"/>
          </p:cNvPicPr>
          <p:nvPr/>
        </p:nvPicPr>
        <p:blipFill>
          <a:blip r:embed="rId2"/>
          <a:stretch>
            <a:fillRect/>
          </a:stretch>
        </p:blipFill>
        <p:spPr>
          <a:xfrm>
            <a:off x="6672505" y="1844824"/>
            <a:ext cx="2312860" cy="4896544"/>
          </a:xfrm>
          <a:prstGeom prst="rect">
            <a:avLst/>
          </a:prstGeom>
        </p:spPr>
      </p:pic>
      <p:pic>
        <p:nvPicPr>
          <p:cNvPr id="5" name="Picture 4"/>
          <p:cNvPicPr>
            <a:picLocks noChangeAspect="1"/>
          </p:cNvPicPr>
          <p:nvPr/>
        </p:nvPicPr>
        <p:blipFill>
          <a:blip r:embed="rId3"/>
          <a:stretch>
            <a:fillRect/>
          </a:stretch>
        </p:blipFill>
        <p:spPr>
          <a:xfrm>
            <a:off x="16250" y="1844824"/>
            <a:ext cx="2439668" cy="3260195"/>
          </a:xfrm>
          <a:prstGeom prst="rect">
            <a:avLst/>
          </a:prstGeom>
        </p:spPr>
      </p:pic>
      <p:pic>
        <p:nvPicPr>
          <p:cNvPr id="6" name="Picture 5"/>
          <p:cNvPicPr>
            <a:picLocks noChangeAspect="1"/>
          </p:cNvPicPr>
          <p:nvPr/>
        </p:nvPicPr>
        <p:blipFill>
          <a:blip r:embed="rId4"/>
          <a:stretch>
            <a:fillRect/>
          </a:stretch>
        </p:blipFill>
        <p:spPr>
          <a:xfrm>
            <a:off x="2791043" y="2461058"/>
            <a:ext cx="3546336" cy="2162474"/>
          </a:xfrm>
          <a:prstGeom prst="rect">
            <a:avLst/>
          </a:prstGeom>
        </p:spPr>
      </p:pic>
    </p:spTree>
    <p:extLst>
      <p:ext uri="{BB962C8B-B14F-4D97-AF65-F5344CB8AC3E}">
        <p14:creationId xmlns:p14="http://schemas.microsoft.com/office/powerpoint/2010/main" val="221914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DR IQ Orientation Day </a:t>
            </a:r>
            <a:endParaRPr lang="en-GB" dirty="0"/>
          </a:p>
        </p:txBody>
      </p:sp>
      <p:pic>
        <p:nvPicPr>
          <p:cNvPr id="4" name="Picture 3"/>
          <p:cNvPicPr>
            <a:picLocks noChangeAspect="1"/>
          </p:cNvPicPr>
          <p:nvPr/>
        </p:nvPicPr>
        <p:blipFill>
          <a:blip r:embed="rId2"/>
          <a:stretch>
            <a:fillRect/>
          </a:stretch>
        </p:blipFill>
        <p:spPr>
          <a:xfrm>
            <a:off x="4505898" y="1988840"/>
            <a:ext cx="4330283" cy="2059930"/>
          </a:xfrm>
          <a:prstGeom prst="rect">
            <a:avLst/>
          </a:prstGeom>
        </p:spPr>
      </p:pic>
      <p:pic>
        <p:nvPicPr>
          <p:cNvPr id="5" name="Picture 4"/>
          <p:cNvPicPr>
            <a:picLocks noChangeAspect="1"/>
          </p:cNvPicPr>
          <p:nvPr/>
        </p:nvPicPr>
        <p:blipFill>
          <a:blip r:embed="rId3"/>
          <a:stretch>
            <a:fillRect/>
          </a:stretch>
        </p:blipFill>
        <p:spPr>
          <a:xfrm>
            <a:off x="4505898" y="4221088"/>
            <a:ext cx="4330283" cy="2238402"/>
          </a:xfrm>
          <a:prstGeom prst="rect">
            <a:avLst/>
          </a:prstGeom>
        </p:spPr>
      </p:pic>
      <p:sp>
        <p:nvSpPr>
          <p:cNvPr id="6" name="TextBox 5"/>
          <p:cNvSpPr txBox="1"/>
          <p:nvPr/>
        </p:nvSpPr>
        <p:spPr>
          <a:xfrm>
            <a:off x="827584" y="2132856"/>
            <a:ext cx="3528392" cy="3139321"/>
          </a:xfrm>
          <a:prstGeom prst="rect">
            <a:avLst/>
          </a:prstGeom>
          <a:noFill/>
        </p:spPr>
        <p:txBody>
          <a:bodyPr wrap="square" rtlCol="0">
            <a:spAutoFit/>
          </a:bodyPr>
          <a:lstStyle/>
          <a:p>
            <a:pPr marL="285750" indent="-285750">
              <a:buFont typeface="Arial" panose="020B0604020202020204" pitchFamily="34" charset="0"/>
              <a:buChar char="•"/>
            </a:pPr>
            <a:r>
              <a:rPr lang="en-GB" dirty="0" smtClean="0"/>
              <a:t>Helped </a:t>
            </a:r>
            <a:r>
              <a:rPr lang="en-GB" dirty="0" smtClean="0"/>
              <a:t>patients </a:t>
            </a:r>
            <a:r>
              <a:rPr lang="en-GB" dirty="0" smtClean="0"/>
              <a:t>get registered on DR IQ and showing others how to make the best use of </a:t>
            </a:r>
            <a:r>
              <a:rPr lang="en-GB" dirty="0" err="1" smtClean="0"/>
              <a:t>DriQ</a:t>
            </a:r>
            <a:endParaRPr lang="en-GB" dirty="0" smtClean="0"/>
          </a:p>
          <a:p>
            <a:pPr marL="285750" indent="-285750">
              <a:buFont typeface="Arial" panose="020B0604020202020204" pitchFamily="34" charset="0"/>
              <a:buChar char="•"/>
            </a:pPr>
            <a:r>
              <a:rPr lang="en-GB" dirty="0" smtClean="0"/>
              <a:t>Feedback from patients:</a:t>
            </a:r>
          </a:p>
          <a:p>
            <a:pPr marL="342900" indent="-342900">
              <a:buFont typeface="+mj-lt"/>
              <a:buAutoNum type="arabicPeriod"/>
            </a:pPr>
            <a:r>
              <a:rPr lang="en-GB" dirty="0"/>
              <a:t>More Languages on the app to make it </a:t>
            </a:r>
            <a:r>
              <a:rPr lang="en-GB" dirty="0" smtClean="0"/>
              <a:t>accessible</a:t>
            </a:r>
          </a:p>
          <a:p>
            <a:pPr marL="342900" indent="-342900">
              <a:buFont typeface="+mj-lt"/>
              <a:buAutoNum type="arabicPeriod"/>
            </a:pPr>
            <a:r>
              <a:rPr lang="en-GB" dirty="0"/>
              <a:t>Ability to book appointments directly on </a:t>
            </a:r>
            <a:r>
              <a:rPr lang="en-GB" dirty="0" err="1"/>
              <a:t>DriQ</a:t>
            </a:r>
            <a:r>
              <a:rPr lang="en-GB" dirty="0" smtClean="0"/>
              <a:t>.</a:t>
            </a:r>
          </a:p>
          <a:p>
            <a:pPr marL="342900" indent="-342900">
              <a:buFont typeface="+mj-lt"/>
              <a:buAutoNum type="arabicPeriod"/>
            </a:pPr>
            <a:r>
              <a:rPr lang="en-GB" dirty="0"/>
              <a:t>View their medical records on </a:t>
            </a:r>
            <a:r>
              <a:rPr lang="en-GB" dirty="0" err="1"/>
              <a:t>DriQ</a:t>
            </a:r>
            <a:endParaRPr lang="en-GB" dirty="0"/>
          </a:p>
        </p:txBody>
      </p:sp>
    </p:spTree>
    <p:extLst>
      <p:ext uri="{BB962C8B-B14F-4D97-AF65-F5344CB8AC3E}">
        <p14:creationId xmlns:p14="http://schemas.microsoft.com/office/powerpoint/2010/main" val="34047289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a:t>Women’s Health / </a:t>
            </a:r>
            <a:r>
              <a:rPr lang="en-GB" sz="3200" dirty="0" smtClean="0"/>
              <a:t>Cervical Cancer Screening  </a:t>
            </a:r>
            <a:r>
              <a:rPr lang="en-GB" sz="3200" dirty="0"/>
              <a:t>A</a:t>
            </a:r>
            <a:r>
              <a:rPr lang="en-GB" sz="3200" dirty="0" smtClean="0"/>
              <a:t>wareness </a:t>
            </a:r>
            <a:r>
              <a:rPr lang="en-GB" sz="3200" dirty="0"/>
              <a:t>W</a:t>
            </a:r>
            <a:r>
              <a:rPr lang="en-GB" sz="3200" dirty="0" smtClean="0"/>
              <a:t>eek</a:t>
            </a:r>
            <a:endParaRPr lang="en-GB" sz="3200" dirty="0"/>
          </a:p>
        </p:txBody>
      </p:sp>
      <p:pic>
        <p:nvPicPr>
          <p:cNvPr id="4" name="Picture 3"/>
          <p:cNvPicPr>
            <a:picLocks noChangeAspect="1"/>
          </p:cNvPicPr>
          <p:nvPr/>
        </p:nvPicPr>
        <p:blipFill>
          <a:blip r:embed="rId2"/>
          <a:stretch>
            <a:fillRect/>
          </a:stretch>
        </p:blipFill>
        <p:spPr>
          <a:xfrm>
            <a:off x="0" y="2026845"/>
            <a:ext cx="2156902" cy="3060650"/>
          </a:xfrm>
          <a:prstGeom prst="rect">
            <a:avLst/>
          </a:prstGeom>
        </p:spPr>
      </p:pic>
      <p:pic>
        <p:nvPicPr>
          <p:cNvPr id="5" name="Picture 4"/>
          <p:cNvPicPr>
            <a:picLocks noChangeAspect="1"/>
          </p:cNvPicPr>
          <p:nvPr/>
        </p:nvPicPr>
        <p:blipFill>
          <a:blip r:embed="rId3"/>
          <a:stretch>
            <a:fillRect/>
          </a:stretch>
        </p:blipFill>
        <p:spPr>
          <a:xfrm>
            <a:off x="2162317" y="2026845"/>
            <a:ext cx="3259534" cy="2444650"/>
          </a:xfrm>
          <a:prstGeom prst="rect">
            <a:avLst/>
          </a:prstGeom>
        </p:spPr>
      </p:pic>
      <p:pic>
        <p:nvPicPr>
          <p:cNvPr id="6" name="Picture 5"/>
          <p:cNvPicPr>
            <a:picLocks noChangeAspect="1"/>
          </p:cNvPicPr>
          <p:nvPr/>
        </p:nvPicPr>
        <p:blipFill>
          <a:blip r:embed="rId4"/>
          <a:stretch>
            <a:fillRect/>
          </a:stretch>
        </p:blipFill>
        <p:spPr>
          <a:xfrm>
            <a:off x="2156902" y="4471495"/>
            <a:ext cx="3277691" cy="2352501"/>
          </a:xfrm>
          <a:prstGeom prst="rect">
            <a:avLst/>
          </a:prstGeom>
        </p:spPr>
      </p:pic>
      <p:pic>
        <p:nvPicPr>
          <p:cNvPr id="7" name="Picture 6"/>
          <p:cNvPicPr>
            <a:picLocks noChangeAspect="1"/>
          </p:cNvPicPr>
          <p:nvPr/>
        </p:nvPicPr>
        <p:blipFill>
          <a:blip r:embed="rId5"/>
          <a:stretch>
            <a:fillRect/>
          </a:stretch>
        </p:blipFill>
        <p:spPr>
          <a:xfrm>
            <a:off x="5368290" y="2018720"/>
            <a:ext cx="3775710" cy="2132216"/>
          </a:xfrm>
          <a:prstGeom prst="rect">
            <a:avLst/>
          </a:prstGeom>
        </p:spPr>
      </p:pic>
    </p:spTree>
    <p:extLst>
      <p:ext uri="{BB962C8B-B14F-4D97-AF65-F5344CB8AC3E}">
        <p14:creationId xmlns:p14="http://schemas.microsoft.com/office/powerpoint/2010/main" val="1869134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Future Events </a:t>
            </a:r>
            <a:endParaRPr lang="en-GB" dirty="0"/>
          </a:p>
        </p:txBody>
      </p:sp>
      <p:sp>
        <p:nvSpPr>
          <p:cNvPr id="4" name="TextBox 3"/>
          <p:cNvSpPr txBox="1"/>
          <p:nvPr/>
        </p:nvSpPr>
        <p:spPr>
          <a:xfrm>
            <a:off x="1115616" y="2060848"/>
            <a:ext cx="7056784" cy="3416320"/>
          </a:xfrm>
          <a:prstGeom prst="rect">
            <a:avLst/>
          </a:prstGeom>
          <a:noFill/>
        </p:spPr>
        <p:txBody>
          <a:bodyPr wrap="square" rtlCol="0">
            <a:spAutoFit/>
          </a:bodyPr>
          <a:lstStyle/>
          <a:p>
            <a:r>
              <a:rPr lang="en-GB" dirty="0" smtClean="0"/>
              <a:t>We will be holding future events as seen by the success of our past events , the following event will be planning to hold before the next PPG meeting are:</a:t>
            </a:r>
          </a:p>
          <a:p>
            <a:endParaRPr lang="en-GB" dirty="0"/>
          </a:p>
          <a:p>
            <a:pPr marL="285750" indent="-285750">
              <a:buFont typeface="Arial" panose="020B0604020202020204" pitchFamily="34" charset="0"/>
              <a:buChar char="•"/>
            </a:pPr>
            <a:r>
              <a:rPr lang="en-GB" dirty="0" smtClean="0"/>
              <a:t>Community Walks </a:t>
            </a:r>
            <a:r>
              <a:rPr lang="en-GB" dirty="0" smtClean="0"/>
              <a:t>( every Thursday </a:t>
            </a:r>
            <a:r>
              <a:rPr lang="en-GB" smtClean="0"/>
              <a:t>/ Friday at 1230 ) </a:t>
            </a:r>
            <a:endParaRPr lang="en-GB" dirty="0" smtClean="0"/>
          </a:p>
          <a:p>
            <a:pPr marL="285750" indent="-285750">
              <a:buFont typeface="Arial" panose="020B0604020202020204" pitchFamily="34" charset="0"/>
              <a:buChar char="•"/>
            </a:pPr>
            <a:r>
              <a:rPr lang="en-GB" dirty="0" smtClean="0"/>
              <a:t>DR IQ Training sessions </a:t>
            </a:r>
          </a:p>
          <a:p>
            <a:pPr marL="285750" indent="-285750">
              <a:buFont typeface="Arial" panose="020B0604020202020204" pitchFamily="34" charset="0"/>
              <a:buChar char="•"/>
            </a:pPr>
            <a:r>
              <a:rPr lang="en-GB" dirty="0" smtClean="0"/>
              <a:t>New Diabetes Diagnosis sessions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endParaRPr lang="en-GB" dirty="0"/>
          </a:p>
        </p:txBody>
      </p:sp>
    </p:spTree>
    <p:extLst>
      <p:ext uri="{BB962C8B-B14F-4D97-AF65-F5344CB8AC3E}">
        <p14:creationId xmlns:p14="http://schemas.microsoft.com/office/powerpoint/2010/main" val="3101901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Questions </a:t>
            </a:r>
            <a:endParaRPr lang="en-GB" b="1" dirty="0"/>
          </a:p>
        </p:txBody>
      </p:sp>
      <p:pic>
        <p:nvPicPr>
          <p:cNvPr id="3074" name="Picture 2" descr="images brain questions - Google Search | Powerpoint animation, Animated  clipart, Sculpture less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348880"/>
            <a:ext cx="5328592" cy="41044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8923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789" y="1052736"/>
            <a:ext cx="7467600" cy="922114"/>
          </a:xfrm>
        </p:spPr>
        <p:txBody>
          <a:bodyPr>
            <a:normAutofit fontScale="90000"/>
          </a:bodyPr>
          <a:lstStyle/>
          <a:p>
            <a:r>
              <a:rPr lang="en-GB" b="1" dirty="0" smtClean="0"/>
              <a:t>Introduction</a:t>
            </a:r>
            <a:r>
              <a:rPr lang="en-GB" dirty="0" smtClean="0"/>
              <a:t> </a:t>
            </a:r>
            <a:br>
              <a:rPr lang="en-GB" dirty="0" smtClean="0"/>
            </a:br>
            <a:endParaRPr lang="en-GB" dirty="0"/>
          </a:p>
        </p:txBody>
      </p:sp>
      <p:sp>
        <p:nvSpPr>
          <p:cNvPr id="3" name="Content Placeholder 2"/>
          <p:cNvSpPr>
            <a:spLocks noGrp="1"/>
          </p:cNvSpPr>
          <p:nvPr>
            <p:ph idx="1"/>
          </p:nvPr>
        </p:nvSpPr>
        <p:spPr>
          <a:xfrm>
            <a:off x="611560" y="1065036"/>
            <a:ext cx="7467600" cy="5133184"/>
          </a:xfrm>
        </p:spPr>
        <p:txBody>
          <a:bodyPr/>
          <a:lstStyle/>
          <a:p>
            <a:endParaRPr lang="en-GB" sz="1800" dirty="0" smtClean="0"/>
          </a:p>
          <a:p>
            <a:endParaRPr lang="en-GB" sz="1800" dirty="0" smtClean="0"/>
          </a:p>
          <a:p>
            <a:r>
              <a:rPr lang="en-GB" sz="1800" dirty="0" smtClean="0"/>
              <a:t>Welcome to </a:t>
            </a:r>
            <a:r>
              <a:rPr lang="en-GB" sz="1800" dirty="0"/>
              <a:t>Canberra Old Oak Surgery’s PPG </a:t>
            </a:r>
            <a:r>
              <a:rPr lang="en-GB" sz="1800" dirty="0" smtClean="0"/>
              <a:t>Meeting </a:t>
            </a:r>
          </a:p>
          <a:p>
            <a:pPr marL="0" indent="0">
              <a:buNone/>
            </a:pPr>
            <a:endParaRPr lang="en-GB" sz="1800" dirty="0" smtClean="0"/>
          </a:p>
          <a:p>
            <a:r>
              <a:rPr lang="en-GB" sz="1800" dirty="0" smtClean="0"/>
              <a:t>It is very important that we continue to have these meetings </a:t>
            </a:r>
            <a:r>
              <a:rPr lang="en-GB" sz="1800" dirty="0"/>
              <a:t>t</a:t>
            </a:r>
            <a:r>
              <a:rPr lang="en-GB" sz="1800" dirty="0" smtClean="0"/>
              <a:t>o </a:t>
            </a:r>
            <a:r>
              <a:rPr lang="en-GB" sz="1800" dirty="0"/>
              <a:t>give patients and practice staff the opportunity to meet and discuss topics of mutual </a:t>
            </a:r>
            <a:r>
              <a:rPr lang="en-GB" sz="1800" dirty="0" smtClean="0"/>
              <a:t>interest with patients.</a:t>
            </a:r>
          </a:p>
          <a:p>
            <a:pPr marL="0" indent="0">
              <a:buNone/>
            </a:pPr>
            <a:endParaRPr lang="en-GB" sz="1800" dirty="0" smtClean="0"/>
          </a:p>
          <a:p>
            <a:r>
              <a:rPr lang="en-GB" sz="1800" dirty="0" smtClean="0"/>
              <a:t>Please remember that this meeting is not about complaints or personal issues. </a:t>
            </a:r>
          </a:p>
          <a:p>
            <a:pPr marL="0" indent="0">
              <a:buNone/>
            </a:pPr>
            <a:endParaRPr lang="en-GB" sz="1800" dirty="0" smtClean="0"/>
          </a:p>
          <a:p>
            <a:r>
              <a:rPr lang="en-GB" sz="1800" dirty="0"/>
              <a:t>To provide a means for patients to become more involved and make suggestions about the healthcare services they receive.</a:t>
            </a:r>
          </a:p>
        </p:txBody>
      </p:sp>
    </p:spTree>
    <p:extLst>
      <p:ext uri="{BB962C8B-B14F-4D97-AF65-F5344CB8AC3E}">
        <p14:creationId xmlns:p14="http://schemas.microsoft.com/office/powerpoint/2010/main" val="25439590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136" y="260648"/>
            <a:ext cx="7467600" cy="1143000"/>
          </a:xfrm>
        </p:spPr>
        <p:txBody>
          <a:bodyPr>
            <a:normAutofit/>
          </a:bodyPr>
          <a:lstStyle/>
          <a:p>
            <a:r>
              <a:rPr lang="en-GB" dirty="0" smtClean="0"/>
              <a:t>Canberra Old Oak Surgery’s Team </a:t>
            </a:r>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1276268477"/>
              </p:ext>
            </p:extLst>
          </p:nvPr>
        </p:nvGraphicFramePr>
        <p:xfrm>
          <a:off x="683568" y="1268760"/>
          <a:ext cx="3693368" cy="4766715"/>
        </p:xfrm>
        <a:graphic>
          <a:graphicData uri="http://schemas.openxmlformats.org/drawingml/2006/table">
            <a:tbl>
              <a:tblPr firstRow="1" bandRow="1">
                <a:tableStyleId>{5C22544A-7EE6-4342-B048-85BDC9FD1C3A}</a:tableStyleId>
              </a:tblPr>
              <a:tblGrid>
                <a:gridCol w="1846684">
                  <a:extLst>
                    <a:ext uri="{9D8B030D-6E8A-4147-A177-3AD203B41FA5}">
                      <a16:colId xmlns:a16="http://schemas.microsoft.com/office/drawing/2014/main" val="805174863"/>
                    </a:ext>
                  </a:extLst>
                </a:gridCol>
                <a:gridCol w="1846684">
                  <a:extLst>
                    <a:ext uri="{9D8B030D-6E8A-4147-A177-3AD203B41FA5}">
                      <a16:colId xmlns:a16="http://schemas.microsoft.com/office/drawing/2014/main" val="3587105331"/>
                    </a:ext>
                  </a:extLst>
                </a:gridCol>
              </a:tblGrid>
              <a:tr h="363988">
                <a:tc>
                  <a:txBody>
                    <a:bodyPr/>
                    <a:lstStyle/>
                    <a:p>
                      <a:r>
                        <a:rPr lang="en-GB" dirty="0" smtClean="0"/>
                        <a:t>Clinical Team</a:t>
                      </a:r>
                      <a:r>
                        <a:rPr lang="en-GB" baseline="0" dirty="0" smtClean="0"/>
                        <a:t> </a:t>
                      </a:r>
                      <a:endParaRPr lang="en-GB" dirty="0"/>
                    </a:p>
                  </a:txBody>
                  <a:tcPr/>
                </a:tc>
                <a:tc>
                  <a:txBody>
                    <a:bodyPr/>
                    <a:lstStyle/>
                    <a:p>
                      <a:r>
                        <a:rPr lang="en-GB" dirty="0" smtClean="0"/>
                        <a:t>Job role </a:t>
                      </a:r>
                      <a:endParaRPr lang="en-GB" dirty="0"/>
                    </a:p>
                  </a:txBody>
                  <a:tcPr/>
                </a:tc>
                <a:extLst>
                  <a:ext uri="{0D108BD9-81ED-4DB2-BD59-A6C34878D82A}">
                    <a16:rowId xmlns:a16="http://schemas.microsoft.com/office/drawing/2014/main" val="4089688974"/>
                  </a:ext>
                </a:extLst>
              </a:tr>
              <a:tr h="354320">
                <a:tc>
                  <a:txBody>
                    <a:bodyPr/>
                    <a:lstStyle/>
                    <a:p>
                      <a:r>
                        <a:rPr lang="en-GB" sz="1400" dirty="0" smtClean="0"/>
                        <a:t>Dr Ahmed Mudei</a:t>
                      </a:r>
                      <a:endParaRPr lang="en-GB" sz="1400" dirty="0"/>
                    </a:p>
                  </a:txBody>
                  <a:tcPr/>
                </a:tc>
                <a:tc>
                  <a:txBody>
                    <a:bodyPr/>
                    <a:lstStyle/>
                    <a:p>
                      <a:r>
                        <a:rPr lang="en-GB" sz="1400" dirty="0" smtClean="0"/>
                        <a:t>General Practitioner </a:t>
                      </a:r>
                      <a:endParaRPr lang="en-GB" sz="1400" dirty="0"/>
                    </a:p>
                  </a:txBody>
                  <a:tcPr/>
                </a:tc>
                <a:extLst>
                  <a:ext uri="{0D108BD9-81ED-4DB2-BD59-A6C34878D82A}">
                    <a16:rowId xmlns:a16="http://schemas.microsoft.com/office/drawing/2014/main" val="401109883"/>
                  </a:ext>
                </a:extLst>
              </a:tr>
              <a:tr h="332274">
                <a:tc>
                  <a:txBody>
                    <a:bodyPr/>
                    <a:lstStyle/>
                    <a:p>
                      <a:r>
                        <a:rPr lang="en-GB" sz="1400" dirty="0" smtClean="0"/>
                        <a:t>Dr Amit Singh</a:t>
                      </a:r>
                      <a:endParaRPr lang="en-GB" sz="1400" dirty="0"/>
                    </a:p>
                  </a:txBody>
                  <a:tcPr/>
                </a:tc>
                <a:tc>
                  <a:txBody>
                    <a:bodyPr/>
                    <a:lstStyle/>
                    <a:p>
                      <a:r>
                        <a:rPr lang="en-GB" sz="1400" dirty="0" smtClean="0"/>
                        <a:t>General Practitioner </a:t>
                      </a:r>
                      <a:endParaRPr lang="en-GB" sz="1400" dirty="0"/>
                    </a:p>
                  </a:txBody>
                  <a:tcPr/>
                </a:tc>
                <a:extLst>
                  <a:ext uri="{0D108BD9-81ED-4DB2-BD59-A6C34878D82A}">
                    <a16:rowId xmlns:a16="http://schemas.microsoft.com/office/drawing/2014/main" val="1802423450"/>
                  </a:ext>
                </a:extLst>
              </a:tr>
              <a:tr h="310228">
                <a:tc>
                  <a:txBody>
                    <a:bodyPr/>
                    <a:lstStyle/>
                    <a:p>
                      <a:r>
                        <a:rPr lang="en-GB" sz="1400" dirty="0" smtClean="0"/>
                        <a:t>D</a:t>
                      </a:r>
                      <a:r>
                        <a:rPr lang="en-GB" sz="1400" baseline="0" dirty="0" smtClean="0"/>
                        <a:t>r </a:t>
                      </a:r>
                      <a:r>
                        <a:rPr lang="en-GB" sz="1400" baseline="0" dirty="0" err="1" smtClean="0"/>
                        <a:t>Aalya</a:t>
                      </a:r>
                      <a:r>
                        <a:rPr lang="en-GB" sz="1400" baseline="0" dirty="0" smtClean="0"/>
                        <a:t> Qureshi</a:t>
                      </a:r>
                      <a:endParaRPr lang="en-GB"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Long term Locum GP</a:t>
                      </a:r>
                    </a:p>
                  </a:txBody>
                  <a:tcPr/>
                </a:tc>
                <a:extLst>
                  <a:ext uri="{0D108BD9-81ED-4DB2-BD59-A6C34878D82A}">
                    <a16:rowId xmlns:a16="http://schemas.microsoft.com/office/drawing/2014/main" val="3519618494"/>
                  </a:ext>
                </a:extLst>
              </a:tr>
              <a:tr h="3656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Dr Luma Ali</a:t>
                      </a:r>
                    </a:p>
                    <a:p>
                      <a:endParaRPr lang="en-GB"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Long term Locum GP</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dirty="0" smtClean="0"/>
                    </a:p>
                  </a:txBody>
                  <a:tcPr/>
                </a:tc>
                <a:extLst>
                  <a:ext uri="{0D108BD9-81ED-4DB2-BD59-A6C34878D82A}">
                    <a16:rowId xmlns:a16="http://schemas.microsoft.com/office/drawing/2014/main" val="3248990468"/>
                  </a:ext>
                </a:extLst>
              </a:tr>
              <a:tr h="303323">
                <a:tc>
                  <a:txBody>
                    <a:bodyPr/>
                    <a:lstStyle/>
                    <a:p>
                      <a:r>
                        <a:rPr lang="en-GB" sz="1400" dirty="0" err="1" smtClean="0"/>
                        <a:t>Elham</a:t>
                      </a:r>
                      <a:r>
                        <a:rPr lang="en-GB" sz="1400" baseline="0" dirty="0" smtClean="0"/>
                        <a:t> </a:t>
                      </a:r>
                      <a:r>
                        <a:rPr lang="en-GB" sz="1400" baseline="0" dirty="0" err="1" smtClean="0"/>
                        <a:t>Nagetpour</a:t>
                      </a:r>
                      <a:r>
                        <a:rPr lang="en-GB" sz="1400" baseline="0" dirty="0" smtClean="0"/>
                        <a:t> ( NEW)</a:t>
                      </a:r>
                      <a:endParaRPr lang="en-GB" sz="1400" dirty="0"/>
                    </a:p>
                  </a:txBody>
                  <a:tcPr/>
                </a:tc>
                <a:tc>
                  <a:txBody>
                    <a:bodyPr/>
                    <a:lstStyle/>
                    <a:p>
                      <a:r>
                        <a:rPr lang="en-GB" sz="1400" dirty="0" smtClean="0"/>
                        <a:t>Pharmacist </a:t>
                      </a:r>
                      <a:endParaRPr lang="en-GB" sz="1400" dirty="0"/>
                    </a:p>
                  </a:txBody>
                  <a:tcPr/>
                </a:tc>
                <a:extLst>
                  <a:ext uri="{0D108BD9-81ED-4DB2-BD59-A6C34878D82A}">
                    <a16:rowId xmlns:a16="http://schemas.microsoft.com/office/drawing/2014/main" val="3832536668"/>
                  </a:ext>
                </a:extLst>
              </a:tr>
              <a:tr h="314835">
                <a:tc>
                  <a:txBody>
                    <a:bodyPr/>
                    <a:lstStyle/>
                    <a:p>
                      <a:r>
                        <a:rPr lang="en-GB" sz="1400" dirty="0" smtClean="0"/>
                        <a:t>Bhumi</a:t>
                      </a:r>
                      <a:r>
                        <a:rPr lang="en-GB" sz="1400" baseline="0" dirty="0" smtClean="0"/>
                        <a:t> Rana </a:t>
                      </a:r>
                      <a:endParaRPr lang="en-GB" sz="1400" dirty="0"/>
                    </a:p>
                  </a:txBody>
                  <a:tcPr/>
                </a:tc>
                <a:tc>
                  <a:txBody>
                    <a:bodyPr/>
                    <a:lstStyle/>
                    <a:p>
                      <a:r>
                        <a:rPr lang="en-GB" sz="1400" dirty="0" smtClean="0"/>
                        <a:t>Pharmacist </a:t>
                      </a:r>
                      <a:endParaRPr lang="en-GB" sz="1400" dirty="0"/>
                    </a:p>
                  </a:txBody>
                  <a:tcPr/>
                </a:tc>
                <a:extLst>
                  <a:ext uri="{0D108BD9-81ED-4DB2-BD59-A6C34878D82A}">
                    <a16:rowId xmlns:a16="http://schemas.microsoft.com/office/drawing/2014/main" val="1700160210"/>
                  </a:ext>
                </a:extLst>
              </a:tr>
              <a:tr h="303323">
                <a:tc>
                  <a:txBody>
                    <a:bodyPr/>
                    <a:lstStyle/>
                    <a:p>
                      <a:r>
                        <a:rPr lang="en-GB" sz="1400" dirty="0" smtClean="0"/>
                        <a:t>Elena Coronado</a:t>
                      </a:r>
                      <a:endParaRPr lang="en-GB" sz="1400" dirty="0"/>
                    </a:p>
                  </a:txBody>
                  <a:tcPr/>
                </a:tc>
                <a:tc>
                  <a:txBody>
                    <a:bodyPr/>
                    <a:lstStyle/>
                    <a:p>
                      <a:r>
                        <a:rPr lang="en-GB" sz="1400" dirty="0" smtClean="0"/>
                        <a:t>Practice Nurse</a:t>
                      </a:r>
                      <a:endParaRPr lang="en-GB" sz="1400" dirty="0"/>
                    </a:p>
                  </a:txBody>
                  <a:tcPr/>
                </a:tc>
                <a:extLst>
                  <a:ext uri="{0D108BD9-81ED-4DB2-BD59-A6C34878D82A}">
                    <a16:rowId xmlns:a16="http://schemas.microsoft.com/office/drawing/2014/main" val="61219668"/>
                  </a:ext>
                </a:extLst>
              </a:tr>
              <a:tr h="3577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u="none" dirty="0" smtClean="0">
                          <a:latin typeface="+mn-lt"/>
                        </a:rPr>
                        <a:t>Amparo Belda Arribas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Practice Nurse </a:t>
                      </a:r>
                    </a:p>
                  </a:txBody>
                  <a:tcPr/>
                </a:tc>
                <a:extLst>
                  <a:ext uri="{0D108BD9-81ED-4DB2-BD59-A6C34878D82A}">
                    <a16:rowId xmlns:a16="http://schemas.microsoft.com/office/drawing/2014/main" val="3158557352"/>
                  </a:ext>
                </a:extLst>
              </a:tr>
              <a:tr h="4181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Ghazaleh</a:t>
                      </a:r>
                      <a:r>
                        <a:rPr lang="en-GB" sz="1400" baseline="0" dirty="0" smtClean="0"/>
                        <a:t> Pardakhtchi</a:t>
                      </a:r>
                      <a:endParaRPr lang="en-GB"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Physician Associate</a:t>
                      </a:r>
                    </a:p>
                  </a:txBody>
                  <a:tcPr/>
                </a:tc>
                <a:extLst>
                  <a:ext uri="{0D108BD9-81ED-4DB2-BD59-A6C34878D82A}">
                    <a16:rowId xmlns:a16="http://schemas.microsoft.com/office/drawing/2014/main" val="3425304401"/>
                  </a:ext>
                </a:extLst>
              </a:tr>
              <a:tr h="4785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Nadine Owareh-Mensah</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Physician Associate</a:t>
                      </a:r>
                    </a:p>
                  </a:txBody>
                  <a:tcPr/>
                </a:tc>
                <a:extLst>
                  <a:ext uri="{0D108BD9-81ED-4DB2-BD59-A6C34878D82A}">
                    <a16:rowId xmlns:a16="http://schemas.microsoft.com/office/drawing/2014/main" val="4237896888"/>
                  </a:ext>
                </a:extLst>
              </a:tr>
              <a:tr h="4540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Beatrice</a:t>
                      </a:r>
                      <a:r>
                        <a:rPr lang="en-GB" sz="1400" baseline="0" dirty="0" smtClean="0"/>
                        <a:t> Abakah</a:t>
                      </a:r>
                      <a:endParaRPr lang="en-GB"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HCA </a:t>
                      </a:r>
                    </a:p>
                  </a:txBody>
                  <a:tcPr/>
                </a:tc>
                <a:extLst>
                  <a:ext uri="{0D108BD9-81ED-4DB2-BD59-A6C34878D82A}">
                    <a16:rowId xmlns:a16="http://schemas.microsoft.com/office/drawing/2014/main" val="560679644"/>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117436860"/>
              </p:ext>
            </p:extLst>
          </p:nvPr>
        </p:nvGraphicFramePr>
        <p:xfrm>
          <a:off x="4499992" y="1268757"/>
          <a:ext cx="3684014" cy="5422897"/>
        </p:xfrm>
        <a:graphic>
          <a:graphicData uri="http://schemas.openxmlformats.org/drawingml/2006/table">
            <a:tbl>
              <a:tblPr firstRow="1" bandRow="1">
                <a:tableStyleId>{5C22544A-7EE6-4342-B048-85BDC9FD1C3A}</a:tableStyleId>
              </a:tblPr>
              <a:tblGrid>
                <a:gridCol w="1842007">
                  <a:extLst>
                    <a:ext uri="{9D8B030D-6E8A-4147-A177-3AD203B41FA5}">
                      <a16:colId xmlns:a16="http://schemas.microsoft.com/office/drawing/2014/main" val="65254981"/>
                    </a:ext>
                  </a:extLst>
                </a:gridCol>
                <a:gridCol w="1842007">
                  <a:extLst>
                    <a:ext uri="{9D8B030D-6E8A-4147-A177-3AD203B41FA5}">
                      <a16:colId xmlns:a16="http://schemas.microsoft.com/office/drawing/2014/main" val="3110072113"/>
                    </a:ext>
                  </a:extLst>
                </a:gridCol>
              </a:tblGrid>
              <a:tr h="351756">
                <a:tc>
                  <a:txBody>
                    <a:bodyPr/>
                    <a:lstStyle/>
                    <a:p>
                      <a:r>
                        <a:rPr lang="en-GB" dirty="0" smtClean="0"/>
                        <a:t>Admin Team</a:t>
                      </a:r>
                      <a:endParaRPr lang="en-GB" dirty="0"/>
                    </a:p>
                  </a:txBody>
                  <a:tcPr/>
                </a:tc>
                <a:tc>
                  <a:txBody>
                    <a:bodyPr/>
                    <a:lstStyle/>
                    <a:p>
                      <a:r>
                        <a:rPr lang="en-GB" dirty="0" smtClean="0"/>
                        <a:t>Job role </a:t>
                      </a:r>
                      <a:endParaRPr lang="en-GB" dirty="0"/>
                    </a:p>
                  </a:txBody>
                  <a:tcPr/>
                </a:tc>
                <a:extLst>
                  <a:ext uri="{0D108BD9-81ED-4DB2-BD59-A6C34878D82A}">
                    <a16:rowId xmlns:a16="http://schemas.microsoft.com/office/drawing/2014/main" val="2804861696"/>
                  </a:ext>
                </a:extLst>
              </a:tr>
              <a:tr h="293130">
                <a:tc>
                  <a:txBody>
                    <a:bodyPr/>
                    <a:lstStyle/>
                    <a:p>
                      <a:r>
                        <a:rPr lang="en-GB" sz="1400" dirty="0" smtClean="0"/>
                        <a:t>Abu Osman </a:t>
                      </a:r>
                      <a:endParaRPr lang="en-GB" sz="1400" dirty="0"/>
                    </a:p>
                  </a:txBody>
                  <a:tcPr/>
                </a:tc>
                <a:tc>
                  <a:txBody>
                    <a:bodyPr/>
                    <a:lstStyle/>
                    <a:p>
                      <a:r>
                        <a:rPr lang="en-GB" sz="1400" dirty="0" smtClean="0"/>
                        <a:t>Regional Manager</a:t>
                      </a:r>
                      <a:endParaRPr lang="en-GB" sz="1400" dirty="0"/>
                    </a:p>
                  </a:txBody>
                  <a:tcPr/>
                </a:tc>
                <a:extLst>
                  <a:ext uri="{0D108BD9-81ED-4DB2-BD59-A6C34878D82A}">
                    <a16:rowId xmlns:a16="http://schemas.microsoft.com/office/drawing/2014/main" val="3310530132"/>
                  </a:ext>
                </a:extLst>
              </a:tr>
              <a:tr h="498321">
                <a:tc>
                  <a:txBody>
                    <a:bodyPr/>
                    <a:lstStyle/>
                    <a:p>
                      <a:r>
                        <a:rPr lang="en-GB" sz="1400" dirty="0" err="1" smtClean="0"/>
                        <a:t>Agnieszka</a:t>
                      </a:r>
                      <a:r>
                        <a:rPr lang="en-GB" sz="1400" dirty="0" smtClean="0"/>
                        <a:t> </a:t>
                      </a:r>
                      <a:r>
                        <a:rPr lang="en-GB" sz="1400" dirty="0" err="1" smtClean="0"/>
                        <a:t>Jaruga</a:t>
                      </a:r>
                      <a:endParaRPr lang="en-GB" sz="1400" dirty="0"/>
                    </a:p>
                  </a:txBody>
                  <a:tcPr/>
                </a:tc>
                <a:tc>
                  <a:txBody>
                    <a:bodyPr/>
                    <a:lstStyle/>
                    <a:p>
                      <a:r>
                        <a:rPr lang="en-GB" sz="1400" dirty="0" smtClean="0"/>
                        <a:t>Deputy Regional Manager </a:t>
                      </a:r>
                      <a:endParaRPr lang="en-GB" sz="1400" dirty="0"/>
                    </a:p>
                  </a:txBody>
                  <a:tcPr/>
                </a:tc>
                <a:extLst>
                  <a:ext uri="{0D108BD9-81ED-4DB2-BD59-A6C34878D82A}">
                    <a16:rowId xmlns:a16="http://schemas.microsoft.com/office/drawing/2014/main" val="2258971341"/>
                  </a:ext>
                </a:extLst>
              </a:tr>
              <a:tr h="498321">
                <a:tc>
                  <a:txBody>
                    <a:bodyPr/>
                    <a:lstStyle/>
                    <a:p>
                      <a:r>
                        <a:rPr lang="en-GB" sz="1400" dirty="0" smtClean="0"/>
                        <a:t>Abid Khan </a:t>
                      </a:r>
                      <a:endParaRPr lang="en-GB" sz="1400" dirty="0"/>
                    </a:p>
                  </a:txBody>
                  <a:tcPr/>
                </a:tc>
                <a:tc>
                  <a:txBody>
                    <a:bodyPr/>
                    <a:lstStyle/>
                    <a:p>
                      <a:r>
                        <a:rPr lang="en-GB" sz="1400" dirty="0" smtClean="0"/>
                        <a:t>Assistant Practice Manager</a:t>
                      </a:r>
                      <a:r>
                        <a:rPr lang="en-GB" sz="1400" baseline="0" dirty="0" smtClean="0"/>
                        <a:t> </a:t>
                      </a:r>
                      <a:endParaRPr lang="en-GB" sz="1400" dirty="0"/>
                    </a:p>
                  </a:txBody>
                  <a:tcPr/>
                </a:tc>
                <a:extLst>
                  <a:ext uri="{0D108BD9-81ED-4DB2-BD59-A6C34878D82A}">
                    <a16:rowId xmlns:a16="http://schemas.microsoft.com/office/drawing/2014/main" val="442255566"/>
                  </a:ext>
                </a:extLst>
              </a:tr>
              <a:tr h="384167">
                <a:tc>
                  <a:txBody>
                    <a:bodyPr/>
                    <a:lstStyle/>
                    <a:p>
                      <a:r>
                        <a:rPr lang="en-GB" sz="1400" dirty="0" smtClean="0"/>
                        <a:t>Nadeem</a:t>
                      </a:r>
                      <a:r>
                        <a:rPr lang="en-GB" sz="1400" baseline="0" dirty="0" smtClean="0"/>
                        <a:t> Ali </a:t>
                      </a:r>
                      <a:endParaRPr lang="en-GB" sz="1400" dirty="0"/>
                    </a:p>
                  </a:txBody>
                  <a:tcPr/>
                </a:tc>
                <a:tc>
                  <a:txBody>
                    <a:bodyPr/>
                    <a:lstStyle/>
                    <a:p>
                      <a:r>
                        <a:rPr lang="en-GB" sz="1400" dirty="0" smtClean="0"/>
                        <a:t>Practice</a:t>
                      </a:r>
                      <a:r>
                        <a:rPr lang="en-GB" sz="1400" baseline="0" dirty="0" smtClean="0"/>
                        <a:t> Administrator </a:t>
                      </a:r>
                      <a:endParaRPr lang="en-GB" sz="1400" dirty="0"/>
                    </a:p>
                  </a:txBody>
                  <a:tcPr/>
                </a:tc>
                <a:extLst>
                  <a:ext uri="{0D108BD9-81ED-4DB2-BD59-A6C34878D82A}">
                    <a16:rowId xmlns:a16="http://schemas.microsoft.com/office/drawing/2014/main" val="319085726"/>
                  </a:ext>
                </a:extLst>
              </a:tr>
              <a:tr h="509049">
                <a:tc>
                  <a:txBody>
                    <a:bodyPr/>
                    <a:lstStyle/>
                    <a:p>
                      <a:r>
                        <a:rPr lang="en-GB" sz="1400" dirty="0" smtClean="0"/>
                        <a:t>Paige Lambert </a:t>
                      </a:r>
                      <a:endParaRPr lang="en-GB" sz="1400" dirty="0"/>
                    </a:p>
                  </a:txBody>
                  <a:tcPr/>
                </a:tc>
                <a:tc>
                  <a:txBody>
                    <a:bodyPr/>
                    <a:lstStyle/>
                    <a:p>
                      <a:r>
                        <a:rPr lang="en-GB" sz="1400" dirty="0" smtClean="0"/>
                        <a:t>Practice</a:t>
                      </a:r>
                      <a:r>
                        <a:rPr lang="en-GB" sz="1400" baseline="0" dirty="0" smtClean="0"/>
                        <a:t> Administrator </a:t>
                      </a:r>
                      <a:endParaRPr lang="en-GB" sz="1400" dirty="0" smtClean="0"/>
                    </a:p>
                    <a:p>
                      <a:endParaRPr lang="en-GB" sz="1400" dirty="0"/>
                    </a:p>
                  </a:txBody>
                  <a:tcPr/>
                </a:tc>
                <a:extLst>
                  <a:ext uri="{0D108BD9-81ED-4DB2-BD59-A6C34878D82A}">
                    <a16:rowId xmlns:a16="http://schemas.microsoft.com/office/drawing/2014/main" val="4190008628"/>
                  </a:ext>
                </a:extLst>
              </a:tr>
              <a:tr h="339852">
                <a:tc>
                  <a:txBody>
                    <a:bodyPr/>
                    <a:lstStyle/>
                    <a:p>
                      <a:r>
                        <a:rPr lang="en-GB" sz="1400" dirty="0" smtClean="0"/>
                        <a:t>Tasnim Khanom</a:t>
                      </a:r>
                      <a:endParaRPr lang="en-GB" sz="1400" dirty="0"/>
                    </a:p>
                  </a:txBody>
                  <a:tcPr/>
                </a:tc>
                <a:tc>
                  <a:txBody>
                    <a:bodyPr/>
                    <a:lstStyle/>
                    <a:p>
                      <a:r>
                        <a:rPr lang="en-GB" sz="1400" dirty="0" smtClean="0"/>
                        <a:t>Senior Receptionist</a:t>
                      </a:r>
                      <a:r>
                        <a:rPr lang="en-GB" sz="1400" baseline="0" dirty="0" smtClean="0"/>
                        <a:t> </a:t>
                      </a:r>
                      <a:endParaRPr lang="en-GB" sz="1400" dirty="0"/>
                    </a:p>
                  </a:txBody>
                  <a:tcPr/>
                </a:tc>
                <a:extLst>
                  <a:ext uri="{0D108BD9-81ED-4DB2-BD59-A6C34878D82A}">
                    <a16:rowId xmlns:a16="http://schemas.microsoft.com/office/drawing/2014/main" val="177569912"/>
                  </a:ext>
                </a:extLst>
              </a:tr>
              <a:tr h="49832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400" dirty="0" err="1" smtClean="0"/>
                        <a:t>Akida</a:t>
                      </a:r>
                      <a:r>
                        <a:rPr lang="en-GB" sz="1400" dirty="0" smtClean="0"/>
                        <a:t> Gardiner</a:t>
                      </a:r>
                    </a:p>
                    <a:p>
                      <a:endParaRPr lang="en-GB"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400" dirty="0" smtClean="0"/>
                        <a:t>Senior Receptionist</a:t>
                      </a:r>
                    </a:p>
                    <a:p>
                      <a:endParaRPr lang="en-GB" sz="1400" dirty="0"/>
                    </a:p>
                  </a:txBody>
                  <a:tcPr/>
                </a:tc>
                <a:extLst>
                  <a:ext uri="{0D108BD9-81ED-4DB2-BD59-A6C34878D82A}">
                    <a16:rowId xmlns:a16="http://schemas.microsoft.com/office/drawing/2014/main" val="404283551"/>
                  </a:ext>
                </a:extLst>
              </a:tr>
              <a:tr h="353710">
                <a:tc>
                  <a:txBody>
                    <a:bodyPr/>
                    <a:lstStyle/>
                    <a:p>
                      <a:r>
                        <a:rPr lang="en-GB" sz="1400" dirty="0" smtClean="0"/>
                        <a:t>Omar </a:t>
                      </a:r>
                      <a:r>
                        <a:rPr lang="en-GB" sz="1400" dirty="0" smtClean="0"/>
                        <a:t>Said</a:t>
                      </a:r>
                      <a:endParaRPr lang="en-GB" sz="1400" dirty="0"/>
                    </a:p>
                  </a:txBody>
                  <a:tcPr/>
                </a:tc>
                <a:tc>
                  <a:txBody>
                    <a:bodyPr/>
                    <a:lstStyle/>
                    <a:p>
                      <a:r>
                        <a:rPr lang="en-GB" sz="1400" dirty="0" smtClean="0"/>
                        <a:t>Receptionist</a:t>
                      </a:r>
                      <a:r>
                        <a:rPr lang="en-GB" sz="1400" baseline="0" dirty="0" smtClean="0"/>
                        <a:t> </a:t>
                      </a:r>
                      <a:endParaRPr lang="en-GB" sz="1400" dirty="0"/>
                    </a:p>
                  </a:txBody>
                  <a:tcPr/>
                </a:tc>
                <a:extLst>
                  <a:ext uri="{0D108BD9-81ED-4DB2-BD59-A6C34878D82A}">
                    <a16:rowId xmlns:a16="http://schemas.microsoft.com/office/drawing/2014/main" val="2730792891"/>
                  </a:ext>
                </a:extLst>
              </a:tr>
              <a:tr h="353710">
                <a:tc>
                  <a:txBody>
                    <a:bodyPr/>
                    <a:lstStyle/>
                    <a:p>
                      <a:r>
                        <a:rPr lang="en-GB" sz="1400" dirty="0" smtClean="0"/>
                        <a:t>Denny</a:t>
                      </a:r>
                      <a:r>
                        <a:rPr lang="en-GB" sz="1400" baseline="0" dirty="0" smtClean="0"/>
                        <a:t> Joseph</a:t>
                      </a:r>
                      <a:endParaRPr lang="en-GB" sz="1400" dirty="0"/>
                    </a:p>
                  </a:txBody>
                  <a:tcPr/>
                </a:tc>
                <a:tc>
                  <a:txBody>
                    <a:bodyPr/>
                    <a:lstStyle/>
                    <a:p>
                      <a:r>
                        <a:rPr lang="en-GB" sz="1400" dirty="0" smtClean="0"/>
                        <a:t>Receptionist</a:t>
                      </a:r>
                      <a:endParaRPr lang="en-GB" sz="1400" dirty="0"/>
                    </a:p>
                  </a:txBody>
                  <a:tcPr/>
                </a:tc>
                <a:extLst>
                  <a:ext uri="{0D108BD9-81ED-4DB2-BD59-A6C34878D82A}">
                    <a16:rowId xmlns:a16="http://schemas.microsoft.com/office/drawing/2014/main" val="709764187"/>
                  </a:ext>
                </a:extLst>
              </a:tr>
              <a:tr h="353710">
                <a:tc>
                  <a:txBody>
                    <a:bodyPr/>
                    <a:lstStyle/>
                    <a:p>
                      <a:r>
                        <a:rPr lang="en-GB" sz="1400" dirty="0" smtClean="0"/>
                        <a:t>Mohammed</a:t>
                      </a:r>
                      <a:r>
                        <a:rPr lang="en-GB" sz="1400" baseline="0" dirty="0" smtClean="0"/>
                        <a:t>  Khan</a:t>
                      </a:r>
                      <a:endParaRPr lang="en-GB" sz="1400" dirty="0"/>
                    </a:p>
                  </a:txBody>
                  <a:tcPr/>
                </a:tc>
                <a:tc>
                  <a:txBody>
                    <a:bodyPr/>
                    <a:lstStyle/>
                    <a:p>
                      <a:r>
                        <a:rPr lang="en-GB" sz="1400" dirty="0" smtClean="0"/>
                        <a:t>Receptionist</a:t>
                      </a:r>
                      <a:endParaRPr lang="en-GB" sz="1400" dirty="0"/>
                    </a:p>
                  </a:txBody>
                  <a:tcPr/>
                </a:tc>
                <a:extLst>
                  <a:ext uri="{0D108BD9-81ED-4DB2-BD59-A6C34878D82A}">
                    <a16:rowId xmlns:a16="http://schemas.microsoft.com/office/drawing/2014/main" val="1475656383"/>
                  </a:ext>
                </a:extLst>
              </a:tr>
              <a:tr h="353710">
                <a:tc>
                  <a:txBody>
                    <a:bodyPr/>
                    <a:lstStyle/>
                    <a:p>
                      <a:r>
                        <a:rPr lang="en-GB" sz="1400" dirty="0" smtClean="0"/>
                        <a:t>Daniel</a:t>
                      </a:r>
                      <a:r>
                        <a:rPr lang="en-GB" sz="1400" baseline="0" dirty="0" smtClean="0"/>
                        <a:t> </a:t>
                      </a:r>
                      <a:r>
                        <a:rPr lang="en-GB" sz="1400" baseline="0" dirty="0" smtClean="0"/>
                        <a:t>Morris</a:t>
                      </a:r>
                      <a:endParaRPr lang="en-GB" sz="1400" dirty="0"/>
                    </a:p>
                  </a:txBody>
                  <a:tcPr/>
                </a:tc>
                <a:tc>
                  <a:txBody>
                    <a:bodyPr/>
                    <a:lstStyle/>
                    <a:p>
                      <a:r>
                        <a:rPr lang="en-GB" sz="1400" dirty="0" smtClean="0"/>
                        <a:t>Receptionist</a:t>
                      </a:r>
                      <a:endParaRPr lang="en-GB" sz="1400" dirty="0"/>
                    </a:p>
                  </a:txBody>
                  <a:tcPr/>
                </a:tc>
                <a:extLst>
                  <a:ext uri="{0D108BD9-81ED-4DB2-BD59-A6C34878D82A}">
                    <a16:rowId xmlns:a16="http://schemas.microsoft.com/office/drawing/2014/main" val="2499636333"/>
                  </a:ext>
                </a:extLst>
              </a:tr>
              <a:tr h="540838">
                <a:tc>
                  <a:txBody>
                    <a:bodyPr/>
                    <a:lstStyle/>
                    <a:p>
                      <a:r>
                        <a:rPr lang="en-GB" sz="1400" dirty="0" smtClean="0"/>
                        <a:t>Fatma</a:t>
                      </a:r>
                      <a:r>
                        <a:rPr lang="en-GB" sz="1400" baseline="0" dirty="0" smtClean="0"/>
                        <a:t> Ahmed </a:t>
                      </a:r>
                      <a:endParaRPr lang="en-GB" sz="1400" dirty="0"/>
                    </a:p>
                  </a:txBody>
                  <a:tcPr/>
                </a:tc>
                <a:tc>
                  <a:txBody>
                    <a:bodyPr/>
                    <a:lstStyle/>
                    <a:p>
                      <a:r>
                        <a:rPr lang="en-GB" sz="1400" dirty="0" smtClean="0"/>
                        <a:t>Receptionist /HCA </a:t>
                      </a:r>
                      <a:endParaRPr lang="en-GB" sz="1400" dirty="0"/>
                    </a:p>
                  </a:txBody>
                  <a:tcPr/>
                </a:tc>
                <a:extLst>
                  <a:ext uri="{0D108BD9-81ED-4DB2-BD59-A6C34878D82A}">
                    <a16:rowId xmlns:a16="http://schemas.microsoft.com/office/drawing/2014/main" val="2970907939"/>
                  </a:ext>
                </a:extLst>
              </a:tr>
            </a:tbl>
          </a:graphicData>
        </a:graphic>
      </p:graphicFrame>
    </p:spTree>
    <p:extLst>
      <p:ext uri="{BB962C8B-B14F-4D97-AF65-F5344CB8AC3E}">
        <p14:creationId xmlns:p14="http://schemas.microsoft.com/office/powerpoint/2010/main" val="40592885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Canberra’s</a:t>
            </a:r>
            <a:r>
              <a:rPr lang="en-GB" dirty="0" smtClean="0"/>
              <a:t> </a:t>
            </a:r>
            <a:r>
              <a:rPr lang="en-GB" b="1" dirty="0" smtClean="0"/>
              <a:t>Vision </a:t>
            </a:r>
            <a:endParaRPr lang="en-GB" b="1" dirty="0"/>
          </a:p>
        </p:txBody>
      </p:sp>
      <p:sp>
        <p:nvSpPr>
          <p:cNvPr id="3" name="Content Placeholder 2"/>
          <p:cNvSpPr>
            <a:spLocks noGrp="1"/>
          </p:cNvSpPr>
          <p:nvPr>
            <p:ph idx="1"/>
          </p:nvPr>
        </p:nvSpPr>
        <p:spPr/>
        <p:txBody>
          <a:bodyPr>
            <a:normAutofit fontScale="85000" lnSpcReduction="20000"/>
          </a:bodyPr>
          <a:lstStyle/>
          <a:p>
            <a:r>
              <a:rPr lang="en-GB" sz="1800" dirty="0" smtClean="0"/>
              <a:t>Improve </a:t>
            </a:r>
            <a:r>
              <a:rPr lang="en-GB" sz="1800" dirty="0"/>
              <a:t>access to patients with better telephone access, a range of appointment types, and </a:t>
            </a:r>
            <a:r>
              <a:rPr lang="en-GB" sz="1800" dirty="0" smtClean="0"/>
              <a:t>great communication</a:t>
            </a:r>
          </a:p>
          <a:p>
            <a:pPr marL="0" indent="0">
              <a:buNone/>
            </a:pPr>
            <a:endParaRPr lang="en-GB" sz="1800" dirty="0" smtClean="0"/>
          </a:p>
          <a:p>
            <a:r>
              <a:rPr lang="en-GB" sz="1800" dirty="0" smtClean="0"/>
              <a:t>Engage </a:t>
            </a:r>
            <a:r>
              <a:rPr lang="en-GB" sz="1800" dirty="0"/>
              <a:t>with patients about their health and the services we provide in order to improve health proactively </a:t>
            </a:r>
            <a:endParaRPr lang="en-GB" sz="1800" dirty="0" smtClean="0"/>
          </a:p>
          <a:p>
            <a:pPr marL="0" indent="0">
              <a:buNone/>
            </a:pPr>
            <a:endParaRPr lang="en-GB" sz="1800" dirty="0" smtClean="0"/>
          </a:p>
          <a:p>
            <a:r>
              <a:rPr lang="en-GB" sz="1800" dirty="0" smtClean="0"/>
              <a:t>Optimise </a:t>
            </a:r>
            <a:r>
              <a:rPr lang="en-GB" sz="1800" dirty="0"/>
              <a:t>the management of Long term </a:t>
            </a:r>
            <a:r>
              <a:rPr lang="en-GB" sz="1800" dirty="0" smtClean="0"/>
              <a:t>conditions</a:t>
            </a:r>
          </a:p>
          <a:p>
            <a:endParaRPr lang="en-GB" sz="1800" dirty="0" smtClean="0"/>
          </a:p>
          <a:p>
            <a:r>
              <a:rPr lang="en-GB" sz="1800" dirty="0"/>
              <a:t>W</a:t>
            </a:r>
            <a:r>
              <a:rPr lang="en-GB" sz="1800" dirty="0" smtClean="0"/>
              <a:t>ork </a:t>
            </a:r>
            <a:r>
              <a:rPr lang="en-GB" sz="1800" dirty="0"/>
              <a:t>in a multidisciplinary team to ensure the best care </a:t>
            </a:r>
            <a:endParaRPr lang="en-GB" sz="1800" dirty="0" smtClean="0"/>
          </a:p>
          <a:p>
            <a:pPr marL="0" indent="0">
              <a:buNone/>
            </a:pPr>
            <a:endParaRPr lang="en-GB" sz="1800" dirty="0" smtClean="0"/>
          </a:p>
          <a:p>
            <a:r>
              <a:rPr lang="en-GB" sz="1800" dirty="0" smtClean="0"/>
              <a:t>Work </a:t>
            </a:r>
            <a:r>
              <a:rPr lang="en-GB" sz="1800" dirty="0"/>
              <a:t>closely with CCG (Clinical Commissioning Group)  and PCN (Primary Care network) and Community </a:t>
            </a:r>
            <a:r>
              <a:rPr lang="en-GB" sz="1800" dirty="0" smtClean="0"/>
              <a:t>to offer the best service possible </a:t>
            </a:r>
            <a:endParaRPr lang="en-GB" sz="1800" dirty="0"/>
          </a:p>
        </p:txBody>
      </p:sp>
    </p:spTree>
    <p:extLst>
      <p:ext uri="{BB962C8B-B14F-4D97-AF65-F5344CB8AC3E}">
        <p14:creationId xmlns:p14="http://schemas.microsoft.com/office/powerpoint/2010/main" val="38452753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5678" y="620688"/>
            <a:ext cx="7543800" cy="1227410"/>
          </a:xfrm>
        </p:spPr>
        <p:txBody>
          <a:bodyPr>
            <a:normAutofit fontScale="90000"/>
          </a:bodyPr>
          <a:lstStyle/>
          <a:p>
            <a:r>
              <a:rPr lang="en-GB" sz="2700" b="1" dirty="0" smtClean="0"/>
              <a:t>What is a PPG </a:t>
            </a:r>
            <a:r>
              <a:rPr lang="en-GB" sz="2700" dirty="0"/>
              <a:t/>
            </a:r>
            <a:br>
              <a:rPr lang="en-GB" sz="2700" dirty="0"/>
            </a:br>
            <a:r>
              <a:rPr lang="en-GB" sz="1600" dirty="0"/>
              <a:t>A Patient Participation Group (PPG) is a group of patients, carers and</a:t>
            </a:r>
            <a:br>
              <a:rPr lang="en-GB" sz="1600" dirty="0"/>
            </a:br>
            <a:r>
              <a:rPr lang="en-GB" sz="1600" dirty="0"/>
              <a:t>GP practice staff who meet to discuss practice issues and patient</a:t>
            </a:r>
            <a:br>
              <a:rPr lang="en-GB" sz="1600" dirty="0"/>
            </a:br>
            <a:r>
              <a:rPr lang="en-GB" sz="1600" dirty="0"/>
              <a:t>experience to improve the service. </a:t>
            </a:r>
            <a:br>
              <a:rPr lang="en-GB" sz="1600" dirty="0"/>
            </a:br>
            <a:endParaRPr lang="en-GB" sz="1600" dirty="0"/>
          </a:p>
        </p:txBody>
      </p:sp>
      <p:sp>
        <p:nvSpPr>
          <p:cNvPr id="5" name="Text Placeholder 4"/>
          <p:cNvSpPr>
            <a:spLocks noGrp="1"/>
          </p:cNvSpPr>
          <p:nvPr>
            <p:ph type="body" idx="1"/>
          </p:nvPr>
        </p:nvSpPr>
        <p:spPr/>
        <p:txBody>
          <a:bodyPr/>
          <a:lstStyle/>
          <a:p>
            <a:r>
              <a:rPr lang="en-GB" dirty="0" smtClean="0"/>
              <a:t>PPG for Practice </a:t>
            </a:r>
            <a:endParaRPr lang="en-GB" dirty="0"/>
          </a:p>
        </p:txBody>
      </p:sp>
      <p:sp>
        <p:nvSpPr>
          <p:cNvPr id="6" name="Content Placeholder 5"/>
          <p:cNvSpPr>
            <a:spLocks noGrp="1"/>
          </p:cNvSpPr>
          <p:nvPr>
            <p:ph sz="half" idx="2"/>
          </p:nvPr>
        </p:nvSpPr>
        <p:spPr/>
        <p:txBody>
          <a:bodyPr/>
          <a:lstStyle/>
          <a:p>
            <a:r>
              <a:rPr lang="en-GB" sz="1800" dirty="0" smtClean="0"/>
              <a:t>Develops a partnerships with patients </a:t>
            </a:r>
          </a:p>
          <a:p>
            <a:pPr marL="0" indent="0">
              <a:buNone/>
            </a:pPr>
            <a:endParaRPr lang="en-GB" sz="1800" dirty="0" smtClean="0"/>
          </a:p>
          <a:p>
            <a:r>
              <a:rPr lang="en-GB" sz="1800" dirty="0" smtClean="0"/>
              <a:t>Support health awareness and patient education </a:t>
            </a:r>
          </a:p>
          <a:p>
            <a:pPr marL="0" indent="0">
              <a:buNone/>
            </a:pPr>
            <a:endParaRPr lang="en-GB" sz="1800" dirty="0" smtClean="0"/>
          </a:p>
          <a:p>
            <a:r>
              <a:rPr lang="en-GB" sz="1800" dirty="0" smtClean="0"/>
              <a:t>Listen to patients feedback </a:t>
            </a:r>
          </a:p>
          <a:p>
            <a:endParaRPr lang="en-GB" sz="1800" dirty="0"/>
          </a:p>
        </p:txBody>
      </p:sp>
      <p:sp>
        <p:nvSpPr>
          <p:cNvPr id="7" name="Text Placeholder 6"/>
          <p:cNvSpPr>
            <a:spLocks noGrp="1"/>
          </p:cNvSpPr>
          <p:nvPr>
            <p:ph type="body" sz="quarter" idx="3"/>
          </p:nvPr>
        </p:nvSpPr>
        <p:spPr/>
        <p:txBody>
          <a:bodyPr/>
          <a:lstStyle/>
          <a:p>
            <a:r>
              <a:rPr lang="en-GB" dirty="0" smtClean="0"/>
              <a:t>PPG for Patients </a:t>
            </a:r>
            <a:endParaRPr lang="en-GB" dirty="0"/>
          </a:p>
        </p:txBody>
      </p:sp>
      <p:sp>
        <p:nvSpPr>
          <p:cNvPr id="8" name="Content Placeholder 7"/>
          <p:cNvSpPr>
            <a:spLocks noGrp="1"/>
          </p:cNvSpPr>
          <p:nvPr>
            <p:ph sz="quarter" idx="4"/>
          </p:nvPr>
        </p:nvSpPr>
        <p:spPr/>
        <p:txBody>
          <a:bodyPr>
            <a:normAutofit/>
          </a:bodyPr>
          <a:lstStyle/>
          <a:p>
            <a:r>
              <a:rPr lang="en-GB" sz="1800" dirty="0" smtClean="0"/>
              <a:t>Patients to be more involved and make suggestions about the healthcare they receive could be improved</a:t>
            </a:r>
          </a:p>
          <a:p>
            <a:pPr marL="0" indent="0">
              <a:buNone/>
            </a:pPr>
            <a:endParaRPr lang="en-GB" sz="1800" dirty="0" smtClean="0"/>
          </a:p>
          <a:p>
            <a:r>
              <a:rPr lang="en-GB" sz="1800" dirty="0" smtClean="0"/>
              <a:t>Feedback on patient experience to help improve the service</a:t>
            </a:r>
          </a:p>
          <a:p>
            <a:endParaRPr lang="en-GB" sz="1800" dirty="0" smtClean="0"/>
          </a:p>
          <a:p>
            <a:endParaRPr lang="en-GB" sz="1800" dirty="0"/>
          </a:p>
        </p:txBody>
      </p:sp>
    </p:spTree>
    <p:extLst>
      <p:ext uri="{BB962C8B-B14F-4D97-AF65-F5344CB8AC3E}">
        <p14:creationId xmlns:p14="http://schemas.microsoft.com/office/powerpoint/2010/main" val="9036007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620688"/>
            <a:ext cx="4186808" cy="1143000"/>
          </a:xfrm>
        </p:spPr>
        <p:txBody>
          <a:bodyPr>
            <a:normAutofit/>
          </a:bodyPr>
          <a:lstStyle/>
          <a:p>
            <a:r>
              <a:rPr lang="en-GB" dirty="0" smtClean="0"/>
              <a:t>GP </a:t>
            </a:r>
            <a:r>
              <a:rPr lang="en-GB" dirty="0"/>
              <a:t>P</a:t>
            </a:r>
            <a:r>
              <a:rPr lang="en-GB" dirty="0" smtClean="0"/>
              <a:t>atient Survey</a:t>
            </a:r>
            <a:endParaRPr lang="en-GB" dirty="0"/>
          </a:p>
        </p:txBody>
      </p:sp>
      <p:sp>
        <p:nvSpPr>
          <p:cNvPr id="5" name="TextBox 4"/>
          <p:cNvSpPr txBox="1"/>
          <p:nvPr/>
        </p:nvSpPr>
        <p:spPr>
          <a:xfrm>
            <a:off x="907579" y="1771813"/>
            <a:ext cx="6264696" cy="923330"/>
          </a:xfrm>
          <a:prstGeom prst="rect">
            <a:avLst/>
          </a:prstGeom>
          <a:noFill/>
        </p:spPr>
        <p:txBody>
          <a:bodyPr wrap="square" rtlCol="0">
            <a:spAutoFit/>
          </a:bodyPr>
          <a:lstStyle/>
          <a:p>
            <a:r>
              <a:rPr lang="en-GB" dirty="0"/>
              <a:t>The GP Patient Survey is an independent survey run by </a:t>
            </a:r>
            <a:r>
              <a:rPr lang="en-GB" dirty="0" err="1" smtClean="0"/>
              <a:t>Ipsos</a:t>
            </a:r>
            <a:r>
              <a:rPr lang="en-GB" dirty="0" smtClean="0"/>
              <a:t> Mori </a:t>
            </a:r>
            <a:r>
              <a:rPr lang="en-GB" dirty="0"/>
              <a:t>on behalf of NHS England</a:t>
            </a:r>
            <a:r>
              <a:rPr lang="en-GB" dirty="0" smtClean="0"/>
              <a:t>. 859 surveys was sent to Canberra Old Oak Patients and only 103 surveys </a:t>
            </a:r>
            <a:r>
              <a:rPr lang="en-GB" dirty="0" smtClean="0"/>
              <a:t>were </a:t>
            </a:r>
            <a:r>
              <a:rPr lang="en-GB" dirty="0" smtClean="0"/>
              <a:t>sent back. </a:t>
            </a:r>
            <a:endParaRPr lang="en-GB" dirty="0"/>
          </a:p>
        </p:txBody>
      </p:sp>
      <p:pic>
        <p:nvPicPr>
          <p:cNvPr id="6" name="Picture 5"/>
          <p:cNvPicPr>
            <a:picLocks noChangeAspect="1"/>
          </p:cNvPicPr>
          <p:nvPr/>
        </p:nvPicPr>
        <p:blipFill>
          <a:blip r:embed="rId2"/>
          <a:stretch>
            <a:fillRect/>
          </a:stretch>
        </p:blipFill>
        <p:spPr>
          <a:xfrm>
            <a:off x="1043608" y="2676972"/>
            <a:ext cx="7357790" cy="4181028"/>
          </a:xfrm>
          <a:prstGeom prst="rect">
            <a:avLst/>
          </a:prstGeom>
        </p:spPr>
      </p:pic>
    </p:spTree>
    <p:extLst>
      <p:ext uri="{BB962C8B-B14F-4D97-AF65-F5344CB8AC3E}">
        <p14:creationId xmlns:p14="http://schemas.microsoft.com/office/powerpoint/2010/main" val="41807204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a:t>GP Patient Survey</a:t>
            </a:r>
          </a:p>
        </p:txBody>
      </p:sp>
      <p:pic>
        <p:nvPicPr>
          <p:cNvPr id="4" name="Picture 3"/>
          <p:cNvPicPr>
            <a:picLocks noChangeAspect="1"/>
          </p:cNvPicPr>
          <p:nvPr/>
        </p:nvPicPr>
        <p:blipFill>
          <a:blip r:embed="rId2"/>
          <a:stretch>
            <a:fillRect/>
          </a:stretch>
        </p:blipFill>
        <p:spPr>
          <a:xfrm>
            <a:off x="990759" y="1844824"/>
            <a:ext cx="7843702" cy="4453814"/>
          </a:xfrm>
          <a:prstGeom prst="rect">
            <a:avLst/>
          </a:prstGeom>
        </p:spPr>
      </p:pic>
    </p:spTree>
    <p:extLst>
      <p:ext uri="{BB962C8B-B14F-4D97-AF65-F5344CB8AC3E}">
        <p14:creationId xmlns:p14="http://schemas.microsoft.com/office/powerpoint/2010/main" val="1133888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You Said / We Did </a:t>
            </a:r>
            <a:endParaRPr lang="en-GB" dirty="0"/>
          </a:p>
        </p:txBody>
      </p:sp>
      <p:sp>
        <p:nvSpPr>
          <p:cNvPr id="6" name="TextBox 5"/>
          <p:cNvSpPr txBox="1"/>
          <p:nvPr/>
        </p:nvSpPr>
        <p:spPr>
          <a:xfrm>
            <a:off x="982133" y="2115234"/>
            <a:ext cx="7334283" cy="5632311"/>
          </a:xfrm>
          <a:prstGeom prst="rect">
            <a:avLst/>
          </a:prstGeom>
          <a:noFill/>
        </p:spPr>
        <p:txBody>
          <a:bodyPr wrap="square" rtlCol="0">
            <a:spAutoFit/>
          </a:bodyPr>
          <a:lstStyle/>
          <a:p>
            <a:r>
              <a:rPr lang="en-GB" dirty="0" smtClean="0">
                <a:solidFill>
                  <a:srgbClr val="FF0000"/>
                </a:solidFill>
              </a:rPr>
              <a:t>You said : You needed more access and variety of choices for appointments .</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smtClean="0"/>
              <a:t>We Did : We recruited </a:t>
            </a:r>
            <a:r>
              <a:rPr lang="en-GB" dirty="0" smtClean="0"/>
              <a:t>two full time </a:t>
            </a:r>
            <a:r>
              <a:rPr lang="en-GB" dirty="0" smtClean="0"/>
              <a:t>pharmacists, </a:t>
            </a:r>
            <a:r>
              <a:rPr lang="en-GB" dirty="0" smtClean="0"/>
              <a:t>1 part time pharmacist.</a:t>
            </a:r>
          </a:p>
          <a:p>
            <a:pPr marL="285750" indent="-285750">
              <a:buFont typeface="Arial" panose="020B0604020202020204" pitchFamily="34" charset="0"/>
              <a:buChar char="•"/>
            </a:pPr>
            <a:r>
              <a:rPr lang="en-GB" dirty="0" smtClean="0"/>
              <a:t>In addition, </a:t>
            </a:r>
            <a:r>
              <a:rPr lang="en-GB" dirty="0" smtClean="0"/>
              <a:t>we are able to book Face </a:t>
            </a:r>
            <a:r>
              <a:rPr lang="en-GB" dirty="0" smtClean="0"/>
              <a:t>to face and telephone appointment Monday to Friday (18:00-20:00) and Saturday( </a:t>
            </a:r>
            <a:r>
              <a:rPr lang="en-GB" dirty="0" smtClean="0"/>
              <a:t>09:00-20:00) and Sunday ( 0800 – 1400 )</a:t>
            </a:r>
            <a:endParaRPr lang="en-GB" dirty="0" smtClean="0"/>
          </a:p>
          <a:p>
            <a:endParaRPr lang="en-GB" dirty="0" smtClean="0">
              <a:solidFill>
                <a:srgbClr val="FF0000"/>
              </a:solidFill>
            </a:endParaRPr>
          </a:p>
          <a:p>
            <a:r>
              <a:rPr lang="en-GB" dirty="0" smtClean="0">
                <a:solidFill>
                  <a:srgbClr val="FF0000"/>
                </a:solidFill>
              </a:rPr>
              <a:t>You said : </a:t>
            </a:r>
            <a:r>
              <a:rPr lang="en-GB" dirty="0" smtClean="0">
                <a:solidFill>
                  <a:srgbClr val="FF0000"/>
                </a:solidFill>
              </a:rPr>
              <a:t>You find it hard to get through on the phone and didn’t find our receptionist friendly </a:t>
            </a:r>
          </a:p>
          <a:p>
            <a:endParaRPr lang="en-GB" dirty="0"/>
          </a:p>
          <a:p>
            <a:pPr marL="285750" indent="-285750">
              <a:buFont typeface="Arial" panose="020B0604020202020204" pitchFamily="34" charset="0"/>
              <a:buChar char="•"/>
            </a:pPr>
            <a:r>
              <a:rPr lang="en-GB" dirty="0" smtClean="0"/>
              <a:t>We Did : We recruited </a:t>
            </a:r>
            <a:r>
              <a:rPr lang="en-GB" dirty="0" smtClean="0"/>
              <a:t>two new </a:t>
            </a:r>
            <a:r>
              <a:rPr lang="en-GB" dirty="0" smtClean="0"/>
              <a:t>receptionists .</a:t>
            </a:r>
          </a:p>
          <a:p>
            <a:pPr marL="285750" indent="-285750">
              <a:buFont typeface="Arial" panose="020B0604020202020204" pitchFamily="34" charset="0"/>
              <a:buChar char="•"/>
            </a:pPr>
            <a:r>
              <a:rPr lang="en-GB" dirty="0" smtClean="0"/>
              <a:t>We regularly monitor calls queues to ensure we are picking up phones in a timely manner .</a:t>
            </a:r>
          </a:p>
          <a:p>
            <a:pPr marL="285750" indent="-285750">
              <a:buFont typeface="Arial" panose="020B0604020202020204" pitchFamily="34" charset="0"/>
              <a:buChar char="•"/>
            </a:pPr>
            <a:r>
              <a:rPr lang="en-GB" dirty="0" smtClean="0"/>
              <a:t>We arranged customer service refresher training for all our staff </a:t>
            </a:r>
            <a:endParaRPr lang="en-GB" dirty="0" smtClean="0"/>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822020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GB" dirty="0" smtClean="0">
                <a:solidFill>
                  <a:srgbClr val="FF0000"/>
                </a:solidFill>
              </a:rPr>
              <a:t>You said : your health professional did not listen to your concerns and did not involve you in the treatment plan </a:t>
            </a:r>
          </a:p>
          <a:p>
            <a:r>
              <a:rPr lang="en-GB" dirty="0" smtClean="0"/>
              <a:t>We Did : Your feedback was discussed with our clinical team who reflected on their consultation and our Regional Medical Director has been sharing tips on how to improve the consultation experience for our patients </a:t>
            </a:r>
            <a:endParaRPr lang="en-GB" dirty="0"/>
          </a:p>
        </p:txBody>
      </p:sp>
      <p:sp>
        <p:nvSpPr>
          <p:cNvPr id="4" name="Title 1"/>
          <p:cNvSpPr>
            <a:spLocks noGrp="1"/>
          </p:cNvSpPr>
          <p:nvPr>
            <p:ph type="title"/>
          </p:nvPr>
        </p:nvSpPr>
        <p:spPr/>
        <p:txBody>
          <a:bodyPr/>
          <a:lstStyle/>
          <a:p>
            <a:r>
              <a:rPr lang="en-GB" dirty="0" smtClean="0"/>
              <a:t>You Said / We Did </a:t>
            </a:r>
            <a:endParaRPr lang="en-GB" dirty="0"/>
          </a:p>
        </p:txBody>
      </p:sp>
    </p:spTree>
    <p:extLst>
      <p:ext uri="{BB962C8B-B14F-4D97-AF65-F5344CB8AC3E}">
        <p14:creationId xmlns:p14="http://schemas.microsoft.com/office/powerpoint/2010/main" val="384166147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EBEBEB"/>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TM03457496[[fn=Parallax]]</Template>
  <TotalTime>1156</TotalTime>
  <Words>908</Words>
  <Application>Microsoft Office PowerPoint</Application>
  <PresentationFormat>On-screen Show (4:3)</PresentationFormat>
  <Paragraphs>145</Paragraphs>
  <Slides>16</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Corbel</vt:lpstr>
      <vt:lpstr>Parallax</vt:lpstr>
      <vt:lpstr>Canberra Old Oak Surgery</vt:lpstr>
      <vt:lpstr>Introduction  </vt:lpstr>
      <vt:lpstr>Canberra Old Oak Surgery’s Team </vt:lpstr>
      <vt:lpstr>Canberra’s Vision </vt:lpstr>
      <vt:lpstr>What is a PPG  A Patient Participation Group (PPG) is a group of patients, carers and GP practice staff who meet to discuss practice issues and patient experience to improve the service.  </vt:lpstr>
      <vt:lpstr>GP Patient Survey</vt:lpstr>
      <vt:lpstr>GP Patient Survey</vt:lpstr>
      <vt:lpstr>You Said / We Did </vt:lpstr>
      <vt:lpstr>You Said / We Did </vt:lpstr>
      <vt:lpstr>Covid 19 Booster </vt:lpstr>
      <vt:lpstr>Influenza (Flu Jabs) </vt:lpstr>
      <vt:lpstr>Lifestyle advice event </vt:lpstr>
      <vt:lpstr>DR IQ Orientation Day </vt:lpstr>
      <vt:lpstr>Women’s Health / Cervical Cancer Screening  Awareness Week</vt:lpstr>
      <vt:lpstr>Future Events </vt:lpstr>
      <vt:lpstr>Questions </vt:lpstr>
    </vt:vector>
  </TitlesOfParts>
  <Company>NWLCCCG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Benge</dc:creator>
  <cp:lastModifiedBy>Locum</cp:lastModifiedBy>
  <cp:revision>71</cp:revision>
  <cp:lastPrinted>2020-10-30T15:19:16Z</cp:lastPrinted>
  <dcterms:created xsi:type="dcterms:W3CDTF">2020-10-29T15:52:18Z</dcterms:created>
  <dcterms:modified xsi:type="dcterms:W3CDTF">2022-10-13T11:15:55Z</dcterms:modified>
</cp:coreProperties>
</file>