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notesMasterIdLst>
    <p:notesMasterId r:id="rId15"/>
  </p:notesMasterIdLst>
  <p:sldIdLst>
    <p:sldId id="256" r:id="rId2"/>
    <p:sldId id="257" r:id="rId3"/>
    <p:sldId id="266" r:id="rId4"/>
    <p:sldId id="258" r:id="rId5"/>
    <p:sldId id="260" r:id="rId6"/>
    <p:sldId id="267" r:id="rId7"/>
    <p:sldId id="268" r:id="rId8"/>
    <p:sldId id="272" r:id="rId9"/>
    <p:sldId id="273" r:id="rId10"/>
    <p:sldId id="270" r:id="rId11"/>
    <p:sldId id="269" r:id="rId12"/>
    <p:sldId id="271" r:id="rId13"/>
    <p:sldId id="264"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21" autoAdjust="0"/>
    <p:restoredTop sz="96404" autoAdjust="0"/>
  </p:normalViewPr>
  <p:slideViewPr>
    <p:cSldViewPr>
      <p:cViewPr varScale="1">
        <p:scale>
          <a:sx n="111" d="100"/>
          <a:sy n="111" d="100"/>
        </p:scale>
        <p:origin x="1284"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60BDDF5-F69A-4C0F-91E0-B5E540B1277F}" type="datetimeFigureOut">
              <a:rPr lang="en-GB" smtClean="0"/>
              <a:t>15/06/2022</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94210D9-B661-4F3D-AA9A-47CB515406C1}" type="slidenum">
              <a:rPr lang="en-GB" smtClean="0"/>
              <a:t>‹#›</a:t>
            </a:fld>
            <a:endParaRPr lang="en-GB"/>
          </a:p>
        </p:txBody>
      </p:sp>
    </p:spTree>
    <p:extLst>
      <p:ext uri="{BB962C8B-B14F-4D97-AF65-F5344CB8AC3E}">
        <p14:creationId xmlns:p14="http://schemas.microsoft.com/office/powerpoint/2010/main" val="146411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94210D9-B661-4F3D-AA9A-47CB515406C1}" type="slidenum">
              <a:rPr lang="en-GB" smtClean="0"/>
              <a:t>5</a:t>
            </a:fld>
            <a:endParaRPr lang="en-GB"/>
          </a:p>
        </p:txBody>
      </p:sp>
    </p:spTree>
    <p:extLst>
      <p:ext uri="{BB962C8B-B14F-4D97-AF65-F5344CB8AC3E}">
        <p14:creationId xmlns:p14="http://schemas.microsoft.com/office/powerpoint/2010/main" val="3903247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73E7995-A78E-4AC5-B541-DB4460D1B247}" type="datetimeFigureOut">
              <a:rPr lang="en-GB" smtClean="0"/>
              <a:t>15/06/2022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D139C5F-1D6C-41AA-AA94-DA3CE9DEDF66}" type="slidenum">
              <a:rPr lang="en-GB" smtClean="0"/>
              <a:t>‹#›</a:t>
            </a:fld>
            <a:endParaRPr lang="en-GB"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1599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3E7995-A78E-4AC5-B541-DB4460D1B247}" type="datetimeFigureOut">
              <a:rPr lang="en-GB" smtClean="0"/>
              <a:t>15/06/2022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D139C5F-1D6C-41AA-AA94-DA3CE9DEDF66}" type="slidenum">
              <a:rPr lang="en-GB" smtClean="0"/>
              <a:t>‹#›</a:t>
            </a:fld>
            <a:endParaRPr lang="en-GB" dirty="0"/>
          </a:p>
        </p:txBody>
      </p:sp>
    </p:spTree>
    <p:extLst>
      <p:ext uri="{BB962C8B-B14F-4D97-AF65-F5344CB8AC3E}">
        <p14:creationId xmlns:p14="http://schemas.microsoft.com/office/powerpoint/2010/main" val="1547707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3E7995-A78E-4AC5-B541-DB4460D1B247}" type="datetimeFigureOut">
              <a:rPr lang="en-GB" smtClean="0"/>
              <a:t>15/06/2022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D139C5F-1D6C-41AA-AA94-DA3CE9DEDF66}" type="slidenum">
              <a:rPr lang="en-GB" smtClean="0"/>
              <a:t>‹#›</a:t>
            </a:fld>
            <a:endParaRPr lang="en-GB" dirty="0"/>
          </a:p>
        </p:txBody>
      </p:sp>
    </p:spTree>
    <p:extLst>
      <p:ext uri="{BB962C8B-B14F-4D97-AF65-F5344CB8AC3E}">
        <p14:creationId xmlns:p14="http://schemas.microsoft.com/office/powerpoint/2010/main" val="2396631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3E7995-A78E-4AC5-B541-DB4460D1B247}" type="datetimeFigureOut">
              <a:rPr lang="en-GB" smtClean="0"/>
              <a:t>15/06/2022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D139C5F-1D6C-41AA-AA94-DA3CE9DEDF66}" type="slidenum">
              <a:rPr lang="en-GB" smtClean="0"/>
              <a:t>‹#›</a:t>
            </a:fld>
            <a:endParaRPr lang="en-GB" dirty="0"/>
          </a:p>
        </p:txBody>
      </p:sp>
    </p:spTree>
    <p:extLst>
      <p:ext uri="{BB962C8B-B14F-4D97-AF65-F5344CB8AC3E}">
        <p14:creationId xmlns:p14="http://schemas.microsoft.com/office/powerpoint/2010/main" val="3568502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73E7995-A78E-4AC5-B541-DB4460D1B247}" type="datetimeFigureOut">
              <a:rPr lang="en-GB" smtClean="0"/>
              <a:t>15/06/2022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D139C5F-1D6C-41AA-AA94-DA3CE9DEDF66}" type="slidenum">
              <a:rPr lang="en-GB" smtClean="0"/>
              <a:t>‹#›</a:t>
            </a:fld>
            <a:endParaRPr lang="en-GB"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160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73E7995-A78E-4AC5-B541-DB4460D1B247}" type="datetimeFigureOut">
              <a:rPr lang="en-GB" smtClean="0"/>
              <a:t>15/06/2022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D139C5F-1D6C-41AA-AA94-DA3CE9DEDF66}" type="slidenum">
              <a:rPr lang="en-GB" smtClean="0"/>
              <a:t>‹#›</a:t>
            </a:fld>
            <a:endParaRPr lang="en-GB" dirty="0"/>
          </a:p>
        </p:txBody>
      </p:sp>
    </p:spTree>
    <p:extLst>
      <p:ext uri="{BB962C8B-B14F-4D97-AF65-F5344CB8AC3E}">
        <p14:creationId xmlns:p14="http://schemas.microsoft.com/office/powerpoint/2010/main" val="1137285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73E7995-A78E-4AC5-B541-DB4460D1B247}" type="datetimeFigureOut">
              <a:rPr lang="en-GB" smtClean="0"/>
              <a:t>15/06/2022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FD139C5F-1D6C-41AA-AA94-DA3CE9DEDF66}" type="slidenum">
              <a:rPr lang="en-GB" smtClean="0"/>
              <a:t>‹#›</a:t>
            </a:fld>
            <a:endParaRPr lang="en-GB" dirty="0"/>
          </a:p>
        </p:txBody>
      </p:sp>
    </p:spTree>
    <p:extLst>
      <p:ext uri="{BB962C8B-B14F-4D97-AF65-F5344CB8AC3E}">
        <p14:creationId xmlns:p14="http://schemas.microsoft.com/office/powerpoint/2010/main" val="1942124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73E7995-A78E-4AC5-B541-DB4460D1B247}" type="datetimeFigureOut">
              <a:rPr lang="en-GB" smtClean="0"/>
              <a:t>15/06/2022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FD139C5F-1D6C-41AA-AA94-DA3CE9DEDF66}" type="slidenum">
              <a:rPr lang="en-GB" smtClean="0"/>
              <a:t>‹#›</a:t>
            </a:fld>
            <a:endParaRPr lang="en-GB" dirty="0"/>
          </a:p>
        </p:txBody>
      </p:sp>
    </p:spTree>
    <p:extLst>
      <p:ext uri="{BB962C8B-B14F-4D97-AF65-F5344CB8AC3E}">
        <p14:creationId xmlns:p14="http://schemas.microsoft.com/office/powerpoint/2010/main" val="340570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73E7995-A78E-4AC5-B541-DB4460D1B247}" type="datetimeFigureOut">
              <a:rPr lang="en-GB" smtClean="0"/>
              <a:t>15/06/2022</a:t>
            </a:fld>
            <a:endParaRPr lang="en-GB"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dirty="0"/>
          </a:p>
        </p:txBody>
      </p:sp>
      <p:sp>
        <p:nvSpPr>
          <p:cNvPr id="9" name="Slide Number Placeholder 8"/>
          <p:cNvSpPr>
            <a:spLocks noGrp="1"/>
          </p:cNvSpPr>
          <p:nvPr>
            <p:ph type="sldNum" sz="quarter" idx="12"/>
          </p:nvPr>
        </p:nvSpPr>
        <p:spPr/>
        <p:txBody>
          <a:bodyPr/>
          <a:lstStyle/>
          <a:p>
            <a:fld id="{FD139C5F-1D6C-41AA-AA94-DA3CE9DEDF66}" type="slidenum">
              <a:rPr lang="en-GB" smtClean="0"/>
              <a:t>‹#›</a:t>
            </a:fld>
            <a:endParaRPr lang="en-GB" dirty="0"/>
          </a:p>
        </p:txBody>
      </p:sp>
    </p:spTree>
    <p:extLst>
      <p:ext uri="{BB962C8B-B14F-4D97-AF65-F5344CB8AC3E}">
        <p14:creationId xmlns:p14="http://schemas.microsoft.com/office/powerpoint/2010/main" val="3256782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273E7995-A78E-4AC5-B541-DB4460D1B247}" type="datetimeFigureOut">
              <a:rPr lang="en-GB" smtClean="0"/>
              <a:t>15/06/2022</a:t>
            </a:fld>
            <a:endParaRPr lang="en-GB"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GB"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D139C5F-1D6C-41AA-AA94-DA3CE9DEDF66}" type="slidenum">
              <a:rPr lang="en-GB" smtClean="0"/>
              <a:t>‹#›</a:t>
            </a:fld>
            <a:endParaRPr lang="en-GB" dirty="0"/>
          </a:p>
        </p:txBody>
      </p:sp>
    </p:spTree>
    <p:extLst>
      <p:ext uri="{BB962C8B-B14F-4D97-AF65-F5344CB8AC3E}">
        <p14:creationId xmlns:p14="http://schemas.microsoft.com/office/powerpoint/2010/main" val="2658629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73E7995-A78E-4AC5-B541-DB4460D1B247}" type="datetimeFigureOut">
              <a:rPr lang="en-GB" smtClean="0"/>
              <a:t>15/06/2022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D139C5F-1D6C-41AA-AA94-DA3CE9DEDF66}" type="slidenum">
              <a:rPr lang="en-GB" smtClean="0"/>
              <a:t>‹#›</a:t>
            </a:fld>
            <a:endParaRPr lang="en-GB" dirty="0"/>
          </a:p>
        </p:txBody>
      </p:sp>
    </p:spTree>
    <p:extLst>
      <p:ext uri="{BB962C8B-B14F-4D97-AF65-F5344CB8AC3E}">
        <p14:creationId xmlns:p14="http://schemas.microsoft.com/office/powerpoint/2010/main" val="1239318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273E7995-A78E-4AC5-B541-DB4460D1B247}" type="datetimeFigureOut">
              <a:rPr lang="en-GB" smtClean="0"/>
              <a:t>15/06/2022</a:t>
            </a:fld>
            <a:endParaRPr lang="en-GB"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FD139C5F-1D6C-41AA-AA94-DA3CE9DEDF66}" type="slidenum">
              <a:rPr lang="en-GB" smtClean="0"/>
              <a:t>‹#›</a:t>
            </a:fld>
            <a:endParaRPr lang="en-GB"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1147605"/>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50702" y="2708920"/>
            <a:ext cx="6172200" cy="1656184"/>
          </a:xfrm>
        </p:spPr>
        <p:txBody>
          <a:bodyPr>
            <a:normAutofit fontScale="90000"/>
          </a:bodyPr>
          <a:lstStyle/>
          <a:p>
            <a:pPr algn="ctr"/>
            <a:r>
              <a:rPr lang="en-GB" dirty="0" smtClean="0"/>
              <a:t>Cassidy Medical Centre</a:t>
            </a:r>
            <a:endParaRPr lang="en-GB" dirty="0"/>
          </a:p>
        </p:txBody>
      </p:sp>
      <p:sp>
        <p:nvSpPr>
          <p:cNvPr id="3" name="Subtitle 2"/>
          <p:cNvSpPr>
            <a:spLocks noGrp="1"/>
          </p:cNvSpPr>
          <p:nvPr>
            <p:ph type="subTitle" idx="1"/>
          </p:nvPr>
        </p:nvSpPr>
        <p:spPr>
          <a:xfrm>
            <a:off x="1569765" y="5085184"/>
            <a:ext cx="6172200" cy="1089974"/>
          </a:xfrm>
        </p:spPr>
        <p:txBody>
          <a:bodyPr>
            <a:normAutofit fontScale="85000" lnSpcReduction="20000"/>
          </a:bodyPr>
          <a:lstStyle/>
          <a:p>
            <a:pPr algn="ctr"/>
            <a:r>
              <a:rPr lang="en-GB" dirty="0" smtClean="0"/>
              <a:t>PATIENT PARTICIPATION GROUP (PPG)</a:t>
            </a:r>
          </a:p>
          <a:p>
            <a:pPr algn="ctr"/>
            <a:r>
              <a:rPr lang="en-GB" dirty="0" smtClean="0"/>
              <a:t>Wednesday </a:t>
            </a:r>
            <a:r>
              <a:rPr lang="en-GB" dirty="0" smtClean="0"/>
              <a:t>12</a:t>
            </a:r>
            <a:r>
              <a:rPr lang="en-GB" baseline="30000" dirty="0" smtClean="0"/>
              <a:t>th</a:t>
            </a:r>
            <a:r>
              <a:rPr lang="en-GB" dirty="0" smtClean="0"/>
              <a:t> NOV 2021 </a:t>
            </a:r>
            <a:endParaRPr lang="en-GB" dirty="0" smtClean="0"/>
          </a:p>
          <a:p>
            <a:pPr algn="ctr"/>
            <a:r>
              <a:rPr lang="en-GB" dirty="0" smtClean="0"/>
              <a:t>Time 17:00pm </a:t>
            </a:r>
          </a:p>
        </p:txBody>
      </p:sp>
      <p:pic>
        <p:nvPicPr>
          <p:cNvPr id="1026" name="Picture 2" descr="Operose Healt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16632"/>
            <a:ext cx="6410325" cy="1533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70345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4082"/>
          </a:xfrm>
        </p:spPr>
        <p:txBody>
          <a:bodyPr>
            <a:normAutofit fontScale="90000"/>
          </a:bodyPr>
          <a:lstStyle/>
          <a:p>
            <a:r>
              <a:rPr lang="en-GB" dirty="0" smtClean="0"/>
              <a:t>Day to day of a receptionist  </a:t>
            </a:r>
            <a:endParaRPr lang="en-GB" dirty="0"/>
          </a:p>
        </p:txBody>
      </p:sp>
      <p:sp>
        <p:nvSpPr>
          <p:cNvPr id="3" name="Content Placeholder 2"/>
          <p:cNvSpPr>
            <a:spLocks noGrp="1"/>
          </p:cNvSpPr>
          <p:nvPr>
            <p:ph idx="1"/>
          </p:nvPr>
        </p:nvSpPr>
        <p:spPr>
          <a:xfrm>
            <a:off x="246348" y="2854329"/>
            <a:ext cx="4114800" cy="3533394"/>
          </a:xfrm>
        </p:spPr>
        <p:style>
          <a:lnRef idx="2">
            <a:schemeClr val="accent2"/>
          </a:lnRef>
          <a:fillRef idx="1">
            <a:schemeClr val="lt1"/>
          </a:fillRef>
          <a:effectRef idx="0">
            <a:schemeClr val="accent2"/>
          </a:effectRef>
          <a:fontRef idx="minor">
            <a:schemeClr val="dk1"/>
          </a:fontRef>
        </p:style>
        <p:txBody>
          <a:bodyPr>
            <a:noAutofit/>
          </a:bodyPr>
          <a:lstStyle/>
          <a:p>
            <a:pPr marL="0" indent="0">
              <a:buNone/>
            </a:pPr>
            <a:r>
              <a:rPr lang="en-GB" sz="1600" dirty="0"/>
              <a:t>On reception we do multiple tasks in a day such as handling patients face to face at the front of house as well as handling a high volume of telephone calls. If we are not at reception, we are in the admin office dealing with medication requests, referrals, making sure Dr </a:t>
            </a:r>
            <a:r>
              <a:rPr lang="en-GB" sz="1600" dirty="0" err="1"/>
              <a:t>iQ</a:t>
            </a:r>
            <a:r>
              <a:rPr lang="en-GB" sz="1600" dirty="0"/>
              <a:t> is run smoothly, registrations, deductions and arrivals of patient records, recalls and more. I enjoy my time here as I am always learning something new which could help me move forward in my career within the NHS and help patients to the best of my ability.</a:t>
            </a:r>
          </a:p>
        </p:txBody>
      </p:sp>
      <p:sp>
        <p:nvSpPr>
          <p:cNvPr id="5" name="TextBox 4"/>
          <p:cNvSpPr txBox="1"/>
          <p:nvPr/>
        </p:nvSpPr>
        <p:spPr>
          <a:xfrm>
            <a:off x="4438328" y="1124744"/>
            <a:ext cx="4310136" cy="526297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400" dirty="0"/>
              <a:t>Day to day as a receptionist normally consists of dealing with patients at reception, whether is checking the patients in for appointment or booking them in. We also have to assist in dealing with queries such as chasing referrals for patients, requesting their appropriate medications and also handling sample they bring in for the </a:t>
            </a:r>
            <a:r>
              <a:rPr lang="en-GB" sz="1400" dirty="0" smtClean="0"/>
              <a:t>laboratory. When </a:t>
            </a:r>
            <a:r>
              <a:rPr lang="en-GB" sz="1400" dirty="0"/>
              <a:t>your not down on reception, you will be sitting upstairs with clinicians and admin. You will be clearing off tasks set by yourself and peers. You will have to assist with recalls which consists of calling patients and booking them in for certain appointments and reviews. This could be for NHS health checks, Smears, mental health reviews and many more. Some days you will have to be in charge of handling Dr IQ which is an online service for patients to use to help delegate appointments and keep call wait times down. Through Dr IQ patients will send in online consultation request and medication requests which you as a receptionist will have to action with a GP. You will also be handling patient registrations as well a referrals once trained.</a:t>
            </a:r>
          </a:p>
        </p:txBody>
      </p:sp>
      <p:sp>
        <p:nvSpPr>
          <p:cNvPr id="6" name="TextBox 5"/>
          <p:cNvSpPr txBox="1"/>
          <p:nvPr/>
        </p:nvSpPr>
        <p:spPr>
          <a:xfrm>
            <a:off x="191775" y="1772816"/>
            <a:ext cx="3826768" cy="1200329"/>
          </a:xfrm>
          <a:prstGeom prst="rect">
            <a:avLst/>
          </a:prstGeom>
          <a:noFill/>
        </p:spPr>
        <p:txBody>
          <a:bodyPr wrap="square" rtlCol="0">
            <a:spAutoFit/>
          </a:bodyPr>
          <a:lstStyle/>
          <a:p>
            <a:r>
              <a:rPr lang="en-GB" dirty="0" smtClean="0"/>
              <a:t>Please see some of the description given to us by reception about what they do on a day to day basis. </a:t>
            </a:r>
            <a:endParaRPr lang="en-GB" dirty="0"/>
          </a:p>
        </p:txBody>
      </p:sp>
    </p:spTree>
    <p:extLst>
      <p:ext uri="{BB962C8B-B14F-4D97-AF65-F5344CB8AC3E}">
        <p14:creationId xmlns:p14="http://schemas.microsoft.com/office/powerpoint/2010/main" val="32119202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r>
              <a:rPr lang="en-GB" sz="3600" dirty="0" smtClean="0"/>
              <a:t>Dr </a:t>
            </a:r>
            <a:r>
              <a:rPr lang="en-GB" sz="3600" dirty="0" err="1" smtClean="0"/>
              <a:t>iQ</a:t>
            </a:r>
            <a:r>
              <a:rPr lang="en-GB" sz="3600" dirty="0" smtClean="0"/>
              <a:t> </a:t>
            </a:r>
            <a:endParaRPr lang="en-GB" dirty="0"/>
          </a:p>
        </p:txBody>
      </p:sp>
      <p:pic>
        <p:nvPicPr>
          <p:cNvPr id="5" name="Content Placeholder 4"/>
          <p:cNvPicPr>
            <a:picLocks noGrp="1" noChangeAspect="1"/>
          </p:cNvPicPr>
          <p:nvPr>
            <p:ph idx="1"/>
          </p:nvPr>
        </p:nvPicPr>
        <p:blipFill>
          <a:blip r:embed="rId2"/>
          <a:stretch>
            <a:fillRect/>
          </a:stretch>
        </p:blipFill>
        <p:spPr>
          <a:xfrm>
            <a:off x="4427984" y="251665"/>
            <a:ext cx="3024336" cy="1377135"/>
          </a:xfrm>
          <a:prstGeom prst="rect">
            <a:avLst/>
          </a:prstGeom>
        </p:spPr>
      </p:pic>
      <p:sp>
        <p:nvSpPr>
          <p:cNvPr id="7" name="TextBox 6"/>
          <p:cNvSpPr txBox="1"/>
          <p:nvPr/>
        </p:nvSpPr>
        <p:spPr>
          <a:xfrm>
            <a:off x="457200" y="1772816"/>
            <a:ext cx="8003232" cy="5078313"/>
          </a:xfrm>
          <a:prstGeom prst="rect">
            <a:avLst/>
          </a:prstGeom>
          <a:noFill/>
        </p:spPr>
        <p:txBody>
          <a:bodyPr wrap="square" rtlCol="0">
            <a:spAutoFit/>
          </a:bodyPr>
          <a:lstStyle/>
          <a:p>
            <a:r>
              <a:rPr lang="en-GB" sz="1700" dirty="0" smtClean="0"/>
              <a:t>Dr </a:t>
            </a:r>
            <a:r>
              <a:rPr lang="en-GB" sz="1700" dirty="0" err="1" smtClean="0"/>
              <a:t>Iq</a:t>
            </a:r>
            <a:r>
              <a:rPr lang="en-GB" sz="1700" dirty="0" smtClean="0"/>
              <a:t> is our in house surgery application which has the following to offer </a:t>
            </a:r>
          </a:p>
          <a:p>
            <a:pPr marL="285750" indent="-285750">
              <a:buFont typeface="Arial" panose="020B0604020202020204" pitchFamily="34" charset="0"/>
              <a:buChar char="•"/>
            </a:pPr>
            <a:r>
              <a:rPr lang="en-GB" sz="1700" b="1" u="sng" dirty="0" smtClean="0"/>
              <a:t>e-Consultations-</a:t>
            </a:r>
            <a:r>
              <a:rPr lang="en-GB" sz="1700" dirty="0" smtClean="0"/>
              <a:t> explain your medical issue in as much details possible (admin related problems included) and you will be contacted back on the same day with an update. This is less waiting time for you on the telephone.</a:t>
            </a:r>
          </a:p>
          <a:p>
            <a:pPr marL="285750" indent="-285750">
              <a:buFont typeface="Arial" panose="020B0604020202020204" pitchFamily="34" charset="0"/>
              <a:buChar char="•"/>
            </a:pPr>
            <a:r>
              <a:rPr lang="en-GB" sz="1700" b="1" u="sng" dirty="0" smtClean="0"/>
              <a:t>Pending medication orders- </a:t>
            </a:r>
            <a:r>
              <a:rPr lang="en-GB" sz="1700" dirty="0" smtClean="0"/>
              <a:t>You can request your medication while on the move and wouldn’t have to hold. All medication requests are processed on the day and has the same protocol of being in the pharmacy with 2 working days from the day the medication was requested. </a:t>
            </a:r>
          </a:p>
          <a:p>
            <a:pPr marL="285750" indent="-285750">
              <a:buFont typeface="Arial" panose="020B0604020202020204" pitchFamily="34" charset="0"/>
              <a:buChar char="•"/>
            </a:pPr>
            <a:r>
              <a:rPr lang="en-GB" sz="1700" b="1" u="sng" dirty="0" smtClean="0"/>
              <a:t>Practice change requests- </a:t>
            </a:r>
            <a:r>
              <a:rPr lang="en-GB" sz="1700" dirty="0" smtClean="0"/>
              <a:t>if you was to register at another site of AT Medics and Operose Health then you will be able to carry your app over by requesting a practice change request so this can be carried over to the new surgery and get the best of the app with efficiency.</a:t>
            </a:r>
          </a:p>
          <a:p>
            <a:pPr marL="285750" indent="-285750">
              <a:buFont typeface="Arial" panose="020B0604020202020204" pitchFamily="34" charset="0"/>
              <a:buChar char="•"/>
            </a:pPr>
            <a:r>
              <a:rPr lang="en-GB" sz="1700" b="1" u="sng" dirty="0" smtClean="0"/>
              <a:t>Patient profile update- </a:t>
            </a:r>
            <a:r>
              <a:rPr lang="en-GB" sz="1700" dirty="0" smtClean="0"/>
              <a:t>This is where you can go to update any details on your Dr </a:t>
            </a:r>
            <a:r>
              <a:rPr lang="en-GB" sz="1700" dirty="0" err="1" smtClean="0"/>
              <a:t>iQ</a:t>
            </a:r>
            <a:r>
              <a:rPr lang="en-GB" sz="1700" dirty="0" smtClean="0"/>
              <a:t> account which will come through to us to update on your medical records.</a:t>
            </a:r>
          </a:p>
          <a:p>
            <a:endParaRPr lang="en-GB" sz="1700" dirty="0" smtClean="0"/>
          </a:p>
          <a:p>
            <a:pPr marL="285750" indent="-285750">
              <a:buFont typeface="Arial" panose="020B0604020202020204" pitchFamily="34" charset="0"/>
              <a:buChar char="•"/>
            </a:pPr>
            <a:r>
              <a:rPr lang="en-GB" sz="1700" dirty="0" smtClean="0"/>
              <a:t>All of the above is checked on a daily basis and actioned.  </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5271460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Duty Dr triaging system</a:t>
            </a:r>
            <a:endParaRPr lang="en-GB" dirty="0"/>
          </a:p>
        </p:txBody>
      </p:sp>
      <p:sp>
        <p:nvSpPr>
          <p:cNvPr id="3" name="Content Placeholder 2"/>
          <p:cNvSpPr>
            <a:spLocks noGrp="1"/>
          </p:cNvSpPr>
          <p:nvPr>
            <p:ph idx="1"/>
          </p:nvPr>
        </p:nvSpPr>
        <p:spPr/>
        <p:txBody>
          <a:bodyPr>
            <a:normAutofit lnSpcReduction="10000"/>
          </a:bodyPr>
          <a:lstStyle/>
          <a:p>
            <a:r>
              <a:rPr lang="en-GB" sz="1600" dirty="0" smtClean="0"/>
              <a:t>When an e-consultation is submitted on Dr </a:t>
            </a:r>
            <a:r>
              <a:rPr lang="en-GB" sz="1600" dirty="0" err="1" smtClean="0"/>
              <a:t>iQ</a:t>
            </a:r>
            <a:r>
              <a:rPr lang="en-GB" sz="1600" dirty="0" smtClean="0"/>
              <a:t> this is triaged by the duty Dr for that day and the allocated admin person is then required to do the following actions requested by the </a:t>
            </a:r>
            <a:r>
              <a:rPr lang="en-GB" sz="1600" dirty="0" err="1" smtClean="0"/>
              <a:t>Dr.</a:t>
            </a:r>
            <a:r>
              <a:rPr lang="en-GB" sz="1600" dirty="0" smtClean="0"/>
              <a:t> This could be anything from booking an appointment and replying to the e-consultation to the Dr contacting you straight away to the admin contacting you for further information if required. Sometimes this is done so its more efficient for the clinician dealing with your query and have a rough idea of what needs assessing when they are contacting you. </a:t>
            </a:r>
          </a:p>
          <a:p>
            <a:endParaRPr lang="en-GB" sz="1600" dirty="0"/>
          </a:p>
          <a:p>
            <a:endParaRPr lang="en-GB" sz="1600" dirty="0" smtClean="0"/>
          </a:p>
          <a:p>
            <a:r>
              <a:rPr lang="en-GB" sz="1600" dirty="0" smtClean="0"/>
              <a:t>We take appointments via the telephone anytime between 8:00am – 6:30pm. Upon your requested you will be asked to provide the reason for this appointment which will then be added to a triaging clinic which will also be triaged by the duty Dr and will be booked with the most appropriate clinician to contact you. If a reason of your appointment is not given to the admin person on the phone it makes it difficult for them to booking as there is no reason to provide and also difficult for the triaging </a:t>
            </a:r>
            <a:r>
              <a:rPr lang="en-GB" sz="1600" dirty="0" err="1" smtClean="0"/>
              <a:t>Dr.</a:t>
            </a:r>
            <a:r>
              <a:rPr lang="en-GB" sz="1600" dirty="0" smtClean="0"/>
              <a:t> This is the same for when attending reception. All admin staff have been asked to promote the Dr </a:t>
            </a:r>
            <a:r>
              <a:rPr lang="en-GB" sz="1600" dirty="0" err="1" smtClean="0"/>
              <a:t>iQ</a:t>
            </a:r>
            <a:r>
              <a:rPr lang="en-GB" sz="1600" dirty="0" smtClean="0"/>
              <a:t> app as this allows less waiting time for you and we get to triage and action your appointment quicker via Dr IQ. </a:t>
            </a:r>
            <a:endParaRPr lang="en-GB" sz="1600" dirty="0"/>
          </a:p>
        </p:txBody>
      </p:sp>
    </p:spTree>
    <p:extLst>
      <p:ext uri="{BB962C8B-B14F-4D97-AF65-F5344CB8AC3E}">
        <p14:creationId xmlns:p14="http://schemas.microsoft.com/office/powerpoint/2010/main" val="30598857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Questions </a:t>
            </a:r>
            <a:endParaRPr lang="en-GB" b="1" dirty="0"/>
          </a:p>
        </p:txBody>
      </p:sp>
      <p:pic>
        <p:nvPicPr>
          <p:cNvPr id="3074" name="Picture 2" descr="images brain questions - Google Search | Powerpoint animation, Animated  clipart, Sculpture less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3" y="1916832"/>
            <a:ext cx="5328592" cy="410445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48923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22114"/>
          </a:xfrm>
        </p:spPr>
        <p:txBody>
          <a:bodyPr>
            <a:normAutofit fontScale="90000"/>
          </a:bodyPr>
          <a:lstStyle/>
          <a:p>
            <a:r>
              <a:rPr lang="en-GB" b="1" dirty="0" smtClean="0"/>
              <a:t>Introduction</a:t>
            </a:r>
            <a:r>
              <a:rPr lang="en-GB" dirty="0" smtClean="0"/>
              <a:t> </a:t>
            </a:r>
            <a:br>
              <a:rPr lang="en-GB" dirty="0" smtClean="0"/>
            </a:br>
            <a:endParaRPr lang="en-GB" dirty="0"/>
          </a:p>
        </p:txBody>
      </p:sp>
      <p:sp>
        <p:nvSpPr>
          <p:cNvPr id="3" name="Content Placeholder 2"/>
          <p:cNvSpPr>
            <a:spLocks noGrp="1"/>
          </p:cNvSpPr>
          <p:nvPr>
            <p:ph idx="1"/>
          </p:nvPr>
        </p:nvSpPr>
        <p:spPr>
          <a:xfrm>
            <a:off x="395536" y="1196752"/>
            <a:ext cx="7467600" cy="5277200"/>
          </a:xfrm>
        </p:spPr>
        <p:txBody>
          <a:bodyPr/>
          <a:lstStyle/>
          <a:p>
            <a:endParaRPr lang="en-GB" sz="1800" dirty="0" smtClean="0"/>
          </a:p>
          <a:p>
            <a:endParaRPr lang="en-GB" sz="1800" dirty="0" smtClean="0"/>
          </a:p>
          <a:p>
            <a:r>
              <a:rPr lang="en-GB" sz="1800" dirty="0" smtClean="0"/>
              <a:t>Welcome </a:t>
            </a:r>
            <a:r>
              <a:rPr lang="en-GB" sz="1800" dirty="0" smtClean="0"/>
              <a:t>to </a:t>
            </a:r>
            <a:r>
              <a:rPr lang="en-GB" sz="1800" dirty="0" smtClean="0"/>
              <a:t>Cassidy Medical </a:t>
            </a:r>
            <a:r>
              <a:rPr lang="en-GB" sz="1800" dirty="0" smtClean="0"/>
              <a:t>Centre’s PPG Meeting </a:t>
            </a:r>
          </a:p>
          <a:p>
            <a:pPr marL="0" indent="0">
              <a:buNone/>
            </a:pPr>
            <a:endParaRPr lang="en-GB" sz="1800" dirty="0" smtClean="0"/>
          </a:p>
          <a:p>
            <a:r>
              <a:rPr lang="en-GB" sz="1800" dirty="0" smtClean="0"/>
              <a:t>It is very important that we continue to have these meetings especially in times to ensure that there is regular communication between the practice and patients</a:t>
            </a:r>
          </a:p>
          <a:p>
            <a:pPr marL="0" indent="0">
              <a:buNone/>
            </a:pPr>
            <a:endParaRPr lang="en-GB" sz="1800" dirty="0" smtClean="0"/>
          </a:p>
          <a:p>
            <a:r>
              <a:rPr lang="en-GB" sz="1800" dirty="0" smtClean="0"/>
              <a:t>Please remember that this meeting is not about complaints or personal issues. </a:t>
            </a:r>
          </a:p>
          <a:p>
            <a:pPr marL="0" indent="0">
              <a:buNone/>
            </a:pPr>
            <a:endParaRPr lang="en-GB" sz="1800" dirty="0" smtClean="0"/>
          </a:p>
          <a:p>
            <a:r>
              <a:rPr lang="en-GB" sz="1800" dirty="0" smtClean="0"/>
              <a:t>It is about how we can work together to create a united front and have the chance to bring the community and service together</a:t>
            </a:r>
          </a:p>
          <a:p>
            <a:pPr marL="0" indent="0">
              <a:buNone/>
            </a:pPr>
            <a:endParaRPr lang="en-GB" dirty="0"/>
          </a:p>
        </p:txBody>
      </p:sp>
    </p:spTree>
    <p:extLst>
      <p:ext uri="{BB962C8B-B14F-4D97-AF65-F5344CB8AC3E}">
        <p14:creationId xmlns:p14="http://schemas.microsoft.com/office/powerpoint/2010/main" val="25439590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3136" y="260648"/>
            <a:ext cx="7467600" cy="1143000"/>
          </a:xfrm>
        </p:spPr>
        <p:txBody>
          <a:bodyPr>
            <a:normAutofit/>
          </a:bodyPr>
          <a:lstStyle/>
          <a:p>
            <a:r>
              <a:rPr lang="en-GB" dirty="0" smtClean="0"/>
              <a:t>Cassidy Medical Centre’s </a:t>
            </a:r>
            <a:r>
              <a:rPr lang="en-GB" dirty="0" smtClean="0"/>
              <a:t>team </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959891720"/>
              </p:ext>
            </p:extLst>
          </p:nvPr>
        </p:nvGraphicFramePr>
        <p:xfrm>
          <a:off x="683568" y="1268760"/>
          <a:ext cx="3693368" cy="5115145"/>
        </p:xfrm>
        <a:graphic>
          <a:graphicData uri="http://schemas.openxmlformats.org/drawingml/2006/table">
            <a:tbl>
              <a:tblPr firstRow="1" bandRow="1">
                <a:tableStyleId>{5C22544A-7EE6-4342-B048-85BDC9FD1C3A}</a:tableStyleId>
              </a:tblPr>
              <a:tblGrid>
                <a:gridCol w="1846684">
                  <a:extLst>
                    <a:ext uri="{9D8B030D-6E8A-4147-A177-3AD203B41FA5}">
                      <a16:colId xmlns:a16="http://schemas.microsoft.com/office/drawing/2014/main" val="805174863"/>
                    </a:ext>
                  </a:extLst>
                </a:gridCol>
                <a:gridCol w="1846684">
                  <a:extLst>
                    <a:ext uri="{9D8B030D-6E8A-4147-A177-3AD203B41FA5}">
                      <a16:colId xmlns:a16="http://schemas.microsoft.com/office/drawing/2014/main" val="3587105331"/>
                    </a:ext>
                  </a:extLst>
                </a:gridCol>
              </a:tblGrid>
              <a:tr h="363988">
                <a:tc>
                  <a:txBody>
                    <a:bodyPr/>
                    <a:lstStyle/>
                    <a:p>
                      <a:r>
                        <a:rPr lang="en-GB" dirty="0" smtClean="0"/>
                        <a:t>Clinical Team</a:t>
                      </a:r>
                      <a:r>
                        <a:rPr lang="en-GB" baseline="0" dirty="0" smtClean="0"/>
                        <a:t> </a:t>
                      </a:r>
                      <a:endParaRPr lang="en-GB" dirty="0"/>
                    </a:p>
                  </a:txBody>
                  <a:tcPr/>
                </a:tc>
                <a:tc>
                  <a:txBody>
                    <a:bodyPr/>
                    <a:lstStyle/>
                    <a:p>
                      <a:r>
                        <a:rPr lang="en-GB" dirty="0" smtClean="0"/>
                        <a:t>Job role </a:t>
                      </a:r>
                      <a:endParaRPr lang="en-GB" dirty="0"/>
                    </a:p>
                  </a:txBody>
                  <a:tcPr/>
                </a:tc>
                <a:extLst>
                  <a:ext uri="{0D108BD9-81ED-4DB2-BD59-A6C34878D82A}">
                    <a16:rowId xmlns:a16="http://schemas.microsoft.com/office/drawing/2014/main" val="4089688974"/>
                  </a:ext>
                </a:extLst>
              </a:tr>
              <a:tr h="454094">
                <a:tc>
                  <a:txBody>
                    <a:bodyPr/>
                    <a:lstStyle/>
                    <a:p>
                      <a:r>
                        <a:rPr lang="en-GB" sz="1400" dirty="0" smtClean="0"/>
                        <a:t>Dr </a:t>
                      </a:r>
                      <a:r>
                        <a:rPr lang="en-GB" sz="1400" dirty="0" smtClean="0"/>
                        <a:t>Amir </a:t>
                      </a:r>
                      <a:r>
                        <a:rPr lang="en-GB" sz="1400" dirty="0" err="1" smtClean="0"/>
                        <a:t>Mansoor</a:t>
                      </a:r>
                      <a:endParaRPr lang="en-GB" sz="1400" dirty="0"/>
                    </a:p>
                  </a:txBody>
                  <a:tcPr/>
                </a:tc>
                <a:tc>
                  <a:txBody>
                    <a:bodyPr/>
                    <a:lstStyle/>
                    <a:p>
                      <a:r>
                        <a:rPr lang="en-GB" sz="1400" dirty="0" smtClean="0"/>
                        <a:t>Clinical lead GP</a:t>
                      </a:r>
                      <a:endParaRPr lang="en-GB" sz="1400" dirty="0"/>
                    </a:p>
                  </a:txBody>
                  <a:tcPr/>
                </a:tc>
                <a:extLst>
                  <a:ext uri="{0D108BD9-81ED-4DB2-BD59-A6C34878D82A}">
                    <a16:rowId xmlns:a16="http://schemas.microsoft.com/office/drawing/2014/main" val="401109883"/>
                  </a:ext>
                </a:extLst>
              </a:tr>
              <a:tr h="454094">
                <a:tc>
                  <a:txBody>
                    <a:bodyPr/>
                    <a:lstStyle/>
                    <a:p>
                      <a:r>
                        <a:rPr lang="en-GB" sz="1400" dirty="0" smtClean="0"/>
                        <a:t>Dr </a:t>
                      </a:r>
                      <a:r>
                        <a:rPr lang="en-GB" sz="1400" dirty="0" smtClean="0"/>
                        <a:t>Ahmed Hamza</a:t>
                      </a:r>
                      <a:endParaRPr lang="en-GB" sz="1400" dirty="0"/>
                    </a:p>
                  </a:txBody>
                  <a:tcPr/>
                </a:tc>
                <a:tc>
                  <a:txBody>
                    <a:bodyPr/>
                    <a:lstStyle/>
                    <a:p>
                      <a:r>
                        <a:rPr lang="en-GB" sz="1400" dirty="0" smtClean="0"/>
                        <a:t>General Practitioner </a:t>
                      </a:r>
                      <a:endParaRPr lang="en-GB" sz="1400" dirty="0"/>
                    </a:p>
                  </a:txBody>
                  <a:tcPr/>
                </a:tc>
                <a:extLst>
                  <a:ext uri="{0D108BD9-81ED-4DB2-BD59-A6C34878D82A}">
                    <a16:rowId xmlns:a16="http://schemas.microsoft.com/office/drawing/2014/main" val="1802423450"/>
                  </a:ext>
                </a:extLst>
              </a:tr>
              <a:tr h="454094">
                <a:tc>
                  <a:txBody>
                    <a:bodyPr/>
                    <a:lstStyle/>
                    <a:p>
                      <a:r>
                        <a:rPr lang="en-GB" sz="1400" dirty="0" smtClean="0"/>
                        <a:t>Dr </a:t>
                      </a:r>
                      <a:r>
                        <a:rPr lang="en-GB" sz="1400" dirty="0" smtClean="0"/>
                        <a:t>Amber Fox</a:t>
                      </a:r>
                      <a:endParaRPr lang="en-GB"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Long term Locum GP</a:t>
                      </a:r>
                      <a:endParaRPr lang="en-GB" sz="1400" dirty="0" smtClean="0"/>
                    </a:p>
                  </a:txBody>
                  <a:tcPr/>
                </a:tc>
                <a:extLst>
                  <a:ext uri="{0D108BD9-81ED-4DB2-BD59-A6C34878D82A}">
                    <a16:rowId xmlns:a16="http://schemas.microsoft.com/office/drawing/2014/main" val="3519618494"/>
                  </a:ext>
                </a:extLst>
              </a:tr>
              <a:tr h="4540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Dr Karin </a:t>
                      </a:r>
                      <a:r>
                        <a:rPr lang="en-GB" sz="1400" dirty="0" err="1" smtClean="0"/>
                        <a:t>Kadlecikova</a:t>
                      </a:r>
                      <a:r>
                        <a:rPr lang="en-GB" sz="1400" dirty="0" smtClean="0"/>
                        <a:t> </a:t>
                      </a:r>
                    </a:p>
                    <a:p>
                      <a:endParaRPr lang="en-GB"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Long term Locum GP</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dirty="0" smtClean="0"/>
                    </a:p>
                  </a:txBody>
                  <a:tcPr/>
                </a:tc>
                <a:extLst>
                  <a:ext uri="{0D108BD9-81ED-4DB2-BD59-A6C34878D82A}">
                    <a16:rowId xmlns:a16="http://schemas.microsoft.com/office/drawing/2014/main" val="3248990468"/>
                  </a:ext>
                </a:extLst>
              </a:tr>
              <a:tr h="303323">
                <a:tc>
                  <a:txBody>
                    <a:bodyPr/>
                    <a:lstStyle/>
                    <a:p>
                      <a:r>
                        <a:rPr lang="en-GB" sz="1400" dirty="0" err="1" smtClean="0"/>
                        <a:t>Zainab</a:t>
                      </a:r>
                      <a:r>
                        <a:rPr lang="en-GB" sz="1400" dirty="0" smtClean="0"/>
                        <a:t> </a:t>
                      </a:r>
                      <a:r>
                        <a:rPr lang="en-GB" sz="1400" dirty="0" err="1" smtClean="0"/>
                        <a:t>Alebiosu</a:t>
                      </a:r>
                      <a:endParaRPr lang="en-GB" sz="1400" dirty="0"/>
                    </a:p>
                  </a:txBody>
                  <a:tcPr/>
                </a:tc>
                <a:tc>
                  <a:txBody>
                    <a:bodyPr/>
                    <a:lstStyle/>
                    <a:p>
                      <a:r>
                        <a:rPr lang="en-GB" sz="1400" dirty="0" smtClean="0"/>
                        <a:t>Pharmacist </a:t>
                      </a:r>
                      <a:endParaRPr lang="en-GB" sz="1400" dirty="0"/>
                    </a:p>
                  </a:txBody>
                  <a:tcPr/>
                </a:tc>
                <a:extLst>
                  <a:ext uri="{0D108BD9-81ED-4DB2-BD59-A6C34878D82A}">
                    <a16:rowId xmlns:a16="http://schemas.microsoft.com/office/drawing/2014/main" val="3832536668"/>
                  </a:ext>
                </a:extLst>
              </a:tr>
              <a:tr h="314835">
                <a:tc>
                  <a:txBody>
                    <a:bodyPr/>
                    <a:lstStyle/>
                    <a:p>
                      <a:r>
                        <a:rPr lang="en-GB" sz="1400" dirty="0" err="1" smtClean="0"/>
                        <a:t>Adil</a:t>
                      </a:r>
                      <a:r>
                        <a:rPr lang="en-GB" sz="1400" dirty="0" smtClean="0"/>
                        <a:t> Butt </a:t>
                      </a:r>
                      <a:endParaRPr lang="en-GB"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Physician Associate</a:t>
                      </a:r>
                    </a:p>
                  </a:txBody>
                  <a:tcPr/>
                </a:tc>
                <a:extLst>
                  <a:ext uri="{0D108BD9-81ED-4DB2-BD59-A6C34878D82A}">
                    <a16:rowId xmlns:a16="http://schemas.microsoft.com/office/drawing/2014/main" val="1700160210"/>
                  </a:ext>
                </a:extLst>
              </a:tr>
              <a:tr h="303323">
                <a:tc>
                  <a:txBody>
                    <a:bodyPr/>
                    <a:lstStyle/>
                    <a:p>
                      <a:r>
                        <a:rPr lang="en-GB" sz="1400" dirty="0" smtClean="0"/>
                        <a:t>Joy </a:t>
                      </a:r>
                      <a:r>
                        <a:rPr lang="en-GB" sz="1400" dirty="0" err="1" smtClean="0"/>
                        <a:t>Marivate</a:t>
                      </a:r>
                      <a:r>
                        <a:rPr lang="en-GB" sz="1400" dirty="0" smtClean="0"/>
                        <a:t> </a:t>
                      </a:r>
                      <a:endParaRPr lang="en-GB" sz="1400" dirty="0"/>
                    </a:p>
                  </a:txBody>
                  <a:tcPr/>
                </a:tc>
                <a:tc>
                  <a:txBody>
                    <a:bodyPr/>
                    <a:lstStyle/>
                    <a:p>
                      <a:r>
                        <a:rPr lang="en-GB" sz="1400" dirty="0" smtClean="0"/>
                        <a:t>Practice Nurse</a:t>
                      </a:r>
                      <a:endParaRPr lang="en-GB" sz="1400" dirty="0"/>
                    </a:p>
                  </a:txBody>
                  <a:tcPr/>
                </a:tc>
                <a:extLst>
                  <a:ext uri="{0D108BD9-81ED-4DB2-BD59-A6C34878D82A}">
                    <a16:rowId xmlns:a16="http://schemas.microsoft.com/office/drawing/2014/main" val="61219668"/>
                  </a:ext>
                </a:extLst>
              </a:tr>
              <a:tr h="5156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u="none" dirty="0" smtClean="0">
                          <a:latin typeface="+mn-lt"/>
                        </a:rPr>
                        <a:t>Anne-Sophie</a:t>
                      </a:r>
                      <a:r>
                        <a:rPr lang="en-GB" sz="1400" b="0" u="none" baseline="0" dirty="0" smtClean="0">
                          <a:latin typeface="+mn-lt"/>
                        </a:rPr>
                        <a:t> </a:t>
                      </a:r>
                      <a:r>
                        <a:rPr lang="en-GB" sz="1400" b="0" u="none" baseline="0" dirty="0" err="1" smtClean="0">
                          <a:latin typeface="+mn-lt"/>
                        </a:rPr>
                        <a:t>Guiraudou</a:t>
                      </a:r>
                      <a:endParaRPr lang="en-GB" sz="1400" b="0" u="none" dirty="0" smtClean="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Practice Nurse </a:t>
                      </a:r>
                      <a:endParaRPr lang="en-GB" sz="1400" dirty="0" smtClean="0"/>
                    </a:p>
                  </a:txBody>
                  <a:tcPr/>
                </a:tc>
                <a:extLst>
                  <a:ext uri="{0D108BD9-81ED-4DB2-BD59-A6C34878D82A}">
                    <a16:rowId xmlns:a16="http://schemas.microsoft.com/office/drawing/2014/main" val="3158557352"/>
                  </a:ext>
                </a:extLst>
              </a:tr>
              <a:tr h="5156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err="1" smtClean="0"/>
                        <a:t>Aeeliya</a:t>
                      </a:r>
                      <a:r>
                        <a:rPr lang="en-GB" sz="1400" baseline="0" dirty="0" smtClean="0"/>
                        <a:t> </a:t>
                      </a:r>
                      <a:r>
                        <a:rPr lang="en-GB" sz="1400" baseline="0" dirty="0" err="1" smtClean="0"/>
                        <a:t>Kazalbash</a:t>
                      </a:r>
                      <a:endParaRPr lang="en-GB"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Trainee Nurse Associate </a:t>
                      </a:r>
                      <a:endParaRPr lang="en-GB" sz="1400" dirty="0" smtClean="0"/>
                    </a:p>
                  </a:txBody>
                  <a:tcPr/>
                </a:tc>
                <a:extLst>
                  <a:ext uri="{0D108BD9-81ED-4DB2-BD59-A6C34878D82A}">
                    <a16:rowId xmlns:a16="http://schemas.microsoft.com/office/drawing/2014/main" val="3425304401"/>
                  </a:ext>
                </a:extLst>
              </a:tr>
              <a:tr h="4540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err="1" smtClean="0"/>
                        <a:t>Arunava</a:t>
                      </a:r>
                      <a:r>
                        <a:rPr lang="en-GB" sz="1400" baseline="0" dirty="0" smtClean="0"/>
                        <a:t> </a:t>
                      </a:r>
                      <a:r>
                        <a:rPr lang="en-GB" sz="1400" baseline="0" dirty="0" err="1" smtClean="0"/>
                        <a:t>Konar</a:t>
                      </a:r>
                      <a:r>
                        <a:rPr lang="en-GB" sz="1400" baseline="0" dirty="0" smtClean="0"/>
                        <a:t> </a:t>
                      </a:r>
                      <a:endParaRPr lang="en-GB"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dirty="0" smtClean="0"/>
                        <a:t>Health</a:t>
                      </a:r>
                      <a:r>
                        <a:rPr lang="en-GB" sz="1400" b="0" baseline="0" dirty="0" smtClean="0"/>
                        <a:t> Care Assistant </a:t>
                      </a:r>
                      <a:endParaRPr lang="en-GB" sz="1400" b="0" dirty="0" smtClean="0"/>
                    </a:p>
                  </a:txBody>
                  <a:tcPr/>
                </a:tc>
                <a:extLst>
                  <a:ext uri="{0D108BD9-81ED-4DB2-BD59-A6C34878D82A}">
                    <a16:rowId xmlns:a16="http://schemas.microsoft.com/office/drawing/2014/main" val="4237896888"/>
                  </a:ext>
                </a:extLst>
              </a:tr>
              <a:tr h="4540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Dr </a:t>
                      </a:r>
                      <a:r>
                        <a:rPr lang="en-GB" sz="1400" dirty="0" smtClean="0"/>
                        <a:t>Ahmed Muhammed</a:t>
                      </a:r>
                      <a:endParaRPr lang="en-GB"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Long term Locum GP</a:t>
                      </a:r>
                    </a:p>
                  </a:txBody>
                  <a:tcPr/>
                </a:tc>
                <a:extLst>
                  <a:ext uri="{0D108BD9-81ED-4DB2-BD59-A6C34878D82A}">
                    <a16:rowId xmlns:a16="http://schemas.microsoft.com/office/drawing/2014/main" val="560679644"/>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758545088"/>
              </p:ext>
            </p:extLst>
          </p:nvPr>
        </p:nvGraphicFramePr>
        <p:xfrm>
          <a:off x="4499992" y="1268762"/>
          <a:ext cx="3684014" cy="5115597"/>
        </p:xfrm>
        <a:graphic>
          <a:graphicData uri="http://schemas.openxmlformats.org/drawingml/2006/table">
            <a:tbl>
              <a:tblPr firstRow="1" bandRow="1">
                <a:tableStyleId>{5C22544A-7EE6-4342-B048-85BDC9FD1C3A}</a:tableStyleId>
              </a:tblPr>
              <a:tblGrid>
                <a:gridCol w="1842007">
                  <a:extLst>
                    <a:ext uri="{9D8B030D-6E8A-4147-A177-3AD203B41FA5}">
                      <a16:colId xmlns:a16="http://schemas.microsoft.com/office/drawing/2014/main" val="65254981"/>
                    </a:ext>
                  </a:extLst>
                </a:gridCol>
                <a:gridCol w="1842007">
                  <a:extLst>
                    <a:ext uri="{9D8B030D-6E8A-4147-A177-3AD203B41FA5}">
                      <a16:colId xmlns:a16="http://schemas.microsoft.com/office/drawing/2014/main" val="3110072113"/>
                    </a:ext>
                  </a:extLst>
                </a:gridCol>
              </a:tblGrid>
              <a:tr h="443898">
                <a:tc>
                  <a:txBody>
                    <a:bodyPr/>
                    <a:lstStyle/>
                    <a:p>
                      <a:r>
                        <a:rPr lang="en-GB" dirty="0" smtClean="0"/>
                        <a:t>Admin Team</a:t>
                      </a:r>
                      <a:endParaRPr lang="en-GB" dirty="0"/>
                    </a:p>
                  </a:txBody>
                  <a:tcPr/>
                </a:tc>
                <a:tc>
                  <a:txBody>
                    <a:bodyPr/>
                    <a:lstStyle/>
                    <a:p>
                      <a:r>
                        <a:rPr lang="en-GB" dirty="0" smtClean="0"/>
                        <a:t>Job role </a:t>
                      </a:r>
                      <a:endParaRPr lang="en-GB" dirty="0"/>
                    </a:p>
                  </a:txBody>
                  <a:tcPr/>
                </a:tc>
                <a:extLst>
                  <a:ext uri="{0D108BD9-81ED-4DB2-BD59-A6C34878D82A}">
                    <a16:rowId xmlns:a16="http://schemas.microsoft.com/office/drawing/2014/main" val="2804861696"/>
                  </a:ext>
                </a:extLst>
              </a:tr>
              <a:tr h="443898">
                <a:tc>
                  <a:txBody>
                    <a:bodyPr/>
                    <a:lstStyle/>
                    <a:p>
                      <a:r>
                        <a:rPr lang="en-GB" sz="1400" dirty="0" smtClean="0"/>
                        <a:t>Sarina </a:t>
                      </a:r>
                      <a:r>
                        <a:rPr lang="en-GB" sz="1400" dirty="0" err="1" smtClean="0"/>
                        <a:t>Gurung</a:t>
                      </a:r>
                      <a:r>
                        <a:rPr lang="en-GB" sz="1400" dirty="0" smtClean="0"/>
                        <a:t> </a:t>
                      </a:r>
                      <a:endParaRPr lang="en-GB" sz="1400" dirty="0"/>
                    </a:p>
                  </a:txBody>
                  <a:tcPr/>
                </a:tc>
                <a:tc>
                  <a:txBody>
                    <a:bodyPr/>
                    <a:lstStyle/>
                    <a:p>
                      <a:r>
                        <a:rPr lang="en-GB" sz="1400" dirty="0" err="1" smtClean="0"/>
                        <a:t>Assisstant</a:t>
                      </a:r>
                      <a:r>
                        <a:rPr lang="en-GB" sz="1400" dirty="0" smtClean="0"/>
                        <a:t> Practice </a:t>
                      </a:r>
                      <a:r>
                        <a:rPr lang="en-GB" sz="1400" dirty="0" smtClean="0"/>
                        <a:t>Manager</a:t>
                      </a:r>
                      <a:r>
                        <a:rPr lang="en-GB" sz="1400" baseline="0" dirty="0" smtClean="0"/>
                        <a:t> </a:t>
                      </a:r>
                      <a:endParaRPr lang="en-GB" sz="1400" dirty="0"/>
                    </a:p>
                  </a:txBody>
                  <a:tcPr/>
                </a:tc>
                <a:extLst>
                  <a:ext uri="{0D108BD9-81ED-4DB2-BD59-A6C34878D82A}">
                    <a16:rowId xmlns:a16="http://schemas.microsoft.com/office/drawing/2014/main" val="442255566"/>
                  </a:ext>
                </a:extLst>
              </a:tr>
              <a:tr h="602355">
                <a:tc>
                  <a:txBody>
                    <a:bodyPr/>
                    <a:lstStyle/>
                    <a:p>
                      <a:r>
                        <a:rPr lang="en-GB" sz="1400" dirty="0" smtClean="0"/>
                        <a:t>Hamza Djadi </a:t>
                      </a:r>
                      <a:endParaRPr lang="en-GB" sz="1400" dirty="0"/>
                    </a:p>
                  </a:txBody>
                  <a:tcPr/>
                </a:tc>
                <a:tc>
                  <a:txBody>
                    <a:bodyPr/>
                    <a:lstStyle/>
                    <a:p>
                      <a:r>
                        <a:rPr lang="en-GB" sz="1400" dirty="0" smtClean="0"/>
                        <a:t>Practice</a:t>
                      </a:r>
                      <a:r>
                        <a:rPr lang="en-GB" sz="1400" baseline="0" dirty="0" smtClean="0"/>
                        <a:t> Administrator </a:t>
                      </a:r>
                      <a:endParaRPr lang="en-GB" sz="1400" dirty="0"/>
                    </a:p>
                  </a:txBody>
                  <a:tcPr/>
                </a:tc>
                <a:extLst>
                  <a:ext uri="{0D108BD9-81ED-4DB2-BD59-A6C34878D82A}">
                    <a16:rowId xmlns:a16="http://schemas.microsoft.com/office/drawing/2014/main" val="319085726"/>
                  </a:ext>
                </a:extLst>
              </a:tr>
              <a:tr h="443898">
                <a:tc>
                  <a:txBody>
                    <a:bodyPr/>
                    <a:lstStyle/>
                    <a:p>
                      <a:r>
                        <a:rPr lang="en-GB" sz="1400" dirty="0" smtClean="0"/>
                        <a:t>Yasmin Begum </a:t>
                      </a:r>
                      <a:endParaRPr lang="en-GB" sz="1400" dirty="0"/>
                    </a:p>
                  </a:txBody>
                  <a:tcPr/>
                </a:tc>
                <a:tc>
                  <a:txBody>
                    <a:bodyPr/>
                    <a:lstStyle/>
                    <a:p>
                      <a:r>
                        <a:rPr lang="en-GB" sz="1400" dirty="0" smtClean="0"/>
                        <a:t>Senior Receptionist</a:t>
                      </a:r>
                      <a:r>
                        <a:rPr lang="en-GB" sz="1400" baseline="0" dirty="0" smtClean="0"/>
                        <a:t> </a:t>
                      </a:r>
                      <a:endParaRPr lang="en-GB" sz="1400" dirty="0"/>
                    </a:p>
                  </a:txBody>
                  <a:tcPr/>
                </a:tc>
                <a:extLst>
                  <a:ext uri="{0D108BD9-81ED-4DB2-BD59-A6C34878D82A}">
                    <a16:rowId xmlns:a16="http://schemas.microsoft.com/office/drawing/2014/main" val="177569912"/>
                  </a:ext>
                </a:extLst>
              </a:tr>
              <a:tr h="443898">
                <a:tc>
                  <a:txBody>
                    <a:bodyPr/>
                    <a:lstStyle/>
                    <a:p>
                      <a:r>
                        <a:rPr lang="en-GB" sz="1400" dirty="0" smtClean="0"/>
                        <a:t>Halim Mohammed</a:t>
                      </a:r>
                      <a:r>
                        <a:rPr lang="en-GB" sz="1400" baseline="0" dirty="0" smtClean="0"/>
                        <a:t> </a:t>
                      </a:r>
                      <a:endParaRPr lang="en-GB" sz="1400" dirty="0"/>
                    </a:p>
                  </a:txBody>
                  <a:tcPr/>
                </a:tc>
                <a:tc>
                  <a:txBody>
                    <a:bodyPr/>
                    <a:lstStyle/>
                    <a:p>
                      <a:r>
                        <a:rPr lang="en-GB" sz="1400" dirty="0" smtClean="0"/>
                        <a:t>Senior Receptionist</a:t>
                      </a:r>
                      <a:r>
                        <a:rPr lang="en-GB" sz="1400" baseline="0" dirty="0" smtClean="0"/>
                        <a:t> </a:t>
                      </a:r>
                      <a:endParaRPr lang="en-GB" sz="1400" dirty="0"/>
                    </a:p>
                  </a:txBody>
                  <a:tcPr/>
                </a:tc>
                <a:extLst>
                  <a:ext uri="{0D108BD9-81ED-4DB2-BD59-A6C34878D82A}">
                    <a16:rowId xmlns:a16="http://schemas.microsoft.com/office/drawing/2014/main" val="2730792891"/>
                  </a:ext>
                </a:extLst>
              </a:tr>
              <a:tr h="443898">
                <a:tc>
                  <a:txBody>
                    <a:bodyPr/>
                    <a:lstStyle/>
                    <a:p>
                      <a:r>
                        <a:rPr lang="en-GB" sz="1400" dirty="0" err="1" smtClean="0"/>
                        <a:t>Rashel</a:t>
                      </a:r>
                      <a:r>
                        <a:rPr lang="en-GB" sz="1400" dirty="0" smtClean="0"/>
                        <a:t> Uddin </a:t>
                      </a:r>
                      <a:endParaRPr lang="en-GB" sz="1400" dirty="0"/>
                    </a:p>
                  </a:txBody>
                  <a:tcPr/>
                </a:tc>
                <a:tc>
                  <a:txBody>
                    <a:bodyPr/>
                    <a:lstStyle/>
                    <a:p>
                      <a:r>
                        <a:rPr lang="en-GB" sz="1400" dirty="0" smtClean="0"/>
                        <a:t>Receptionist</a:t>
                      </a:r>
                      <a:endParaRPr lang="en-GB" sz="1400" dirty="0"/>
                    </a:p>
                  </a:txBody>
                  <a:tcPr/>
                </a:tc>
                <a:extLst>
                  <a:ext uri="{0D108BD9-81ED-4DB2-BD59-A6C34878D82A}">
                    <a16:rowId xmlns:a16="http://schemas.microsoft.com/office/drawing/2014/main" val="709764187"/>
                  </a:ext>
                </a:extLst>
              </a:tr>
              <a:tr h="443898">
                <a:tc>
                  <a:txBody>
                    <a:bodyPr/>
                    <a:lstStyle/>
                    <a:p>
                      <a:r>
                        <a:rPr lang="en-GB" sz="1400" dirty="0" smtClean="0"/>
                        <a:t>Omar Said</a:t>
                      </a:r>
                      <a:endParaRPr lang="en-GB" sz="1400" dirty="0"/>
                    </a:p>
                  </a:txBody>
                  <a:tcPr/>
                </a:tc>
                <a:tc>
                  <a:txBody>
                    <a:bodyPr/>
                    <a:lstStyle/>
                    <a:p>
                      <a:r>
                        <a:rPr lang="en-GB" sz="1400" dirty="0" smtClean="0"/>
                        <a:t>Receptionist</a:t>
                      </a:r>
                      <a:endParaRPr lang="en-GB" sz="1400" dirty="0"/>
                    </a:p>
                  </a:txBody>
                  <a:tcPr/>
                </a:tc>
                <a:extLst>
                  <a:ext uri="{0D108BD9-81ED-4DB2-BD59-A6C34878D82A}">
                    <a16:rowId xmlns:a16="http://schemas.microsoft.com/office/drawing/2014/main" val="1475656383"/>
                  </a:ext>
                </a:extLst>
              </a:tr>
              <a:tr h="443898">
                <a:tc>
                  <a:txBody>
                    <a:bodyPr/>
                    <a:lstStyle/>
                    <a:p>
                      <a:r>
                        <a:rPr lang="en-GB" sz="1400" dirty="0" smtClean="0"/>
                        <a:t>Tony Sheikh </a:t>
                      </a:r>
                      <a:endParaRPr lang="en-GB" sz="1400" dirty="0"/>
                    </a:p>
                  </a:txBody>
                  <a:tcPr/>
                </a:tc>
                <a:tc>
                  <a:txBody>
                    <a:bodyPr/>
                    <a:lstStyle/>
                    <a:p>
                      <a:r>
                        <a:rPr lang="en-GB" sz="1400" dirty="0" smtClean="0"/>
                        <a:t>Receptionist</a:t>
                      </a:r>
                      <a:endParaRPr lang="en-GB" sz="1400" dirty="0"/>
                    </a:p>
                  </a:txBody>
                  <a:tcPr/>
                </a:tc>
                <a:extLst>
                  <a:ext uri="{0D108BD9-81ED-4DB2-BD59-A6C34878D82A}">
                    <a16:rowId xmlns:a16="http://schemas.microsoft.com/office/drawing/2014/main" val="2499636333"/>
                  </a:ext>
                </a:extLst>
              </a:tr>
              <a:tr h="443898">
                <a:tc>
                  <a:txBody>
                    <a:bodyPr/>
                    <a:lstStyle/>
                    <a:p>
                      <a:r>
                        <a:rPr lang="en-GB" sz="1400" dirty="0" smtClean="0"/>
                        <a:t>Salma Azad </a:t>
                      </a:r>
                      <a:endParaRPr lang="en-GB" sz="1400" dirty="0"/>
                    </a:p>
                  </a:txBody>
                  <a:tcPr/>
                </a:tc>
                <a:tc>
                  <a:txBody>
                    <a:bodyPr/>
                    <a:lstStyle/>
                    <a:p>
                      <a:r>
                        <a:rPr lang="en-GB" sz="1400" dirty="0" smtClean="0"/>
                        <a:t>Receptionist </a:t>
                      </a:r>
                      <a:endParaRPr lang="en-GB" sz="1400" dirty="0"/>
                    </a:p>
                  </a:txBody>
                  <a:tcPr/>
                </a:tc>
                <a:extLst>
                  <a:ext uri="{0D108BD9-81ED-4DB2-BD59-A6C34878D82A}">
                    <a16:rowId xmlns:a16="http://schemas.microsoft.com/office/drawing/2014/main" val="3750212116"/>
                  </a:ext>
                </a:extLst>
              </a:tr>
              <a:tr h="443898">
                <a:tc>
                  <a:txBody>
                    <a:bodyPr/>
                    <a:lstStyle/>
                    <a:p>
                      <a:r>
                        <a:rPr lang="en-GB" sz="1400" dirty="0" err="1" smtClean="0"/>
                        <a:t>Robleh</a:t>
                      </a:r>
                      <a:r>
                        <a:rPr lang="en-GB" sz="1400" dirty="0" smtClean="0"/>
                        <a:t> </a:t>
                      </a:r>
                      <a:r>
                        <a:rPr lang="en-GB" sz="1400" dirty="0" err="1" smtClean="0"/>
                        <a:t>Nur</a:t>
                      </a:r>
                      <a:endParaRPr lang="en-GB" sz="1400" dirty="0"/>
                    </a:p>
                  </a:txBody>
                  <a:tcPr/>
                </a:tc>
                <a:tc>
                  <a:txBody>
                    <a:bodyPr/>
                    <a:lstStyle/>
                    <a:p>
                      <a:r>
                        <a:rPr lang="en-GB" sz="1400" dirty="0" smtClean="0"/>
                        <a:t>Receptionist</a:t>
                      </a:r>
                      <a:endParaRPr lang="en-GB" sz="1400" dirty="0"/>
                    </a:p>
                  </a:txBody>
                  <a:tcPr/>
                </a:tc>
                <a:extLst>
                  <a:ext uri="{0D108BD9-81ED-4DB2-BD59-A6C34878D82A}">
                    <a16:rowId xmlns:a16="http://schemas.microsoft.com/office/drawing/2014/main" val="2281845343"/>
                  </a:ext>
                </a:extLst>
              </a:tr>
              <a:tr h="443898">
                <a:tc>
                  <a:txBody>
                    <a:bodyPr/>
                    <a:lstStyle/>
                    <a:p>
                      <a:r>
                        <a:rPr lang="en-GB" sz="1400" dirty="0" err="1" smtClean="0"/>
                        <a:t>Hasin</a:t>
                      </a:r>
                      <a:r>
                        <a:rPr lang="en-GB" sz="1400" dirty="0" smtClean="0"/>
                        <a:t> </a:t>
                      </a:r>
                      <a:r>
                        <a:rPr lang="en-GB" sz="1400" dirty="0" err="1" smtClean="0"/>
                        <a:t>Ishaq</a:t>
                      </a:r>
                      <a:endParaRPr lang="en-GB" sz="1400" dirty="0"/>
                    </a:p>
                  </a:txBody>
                  <a:tcPr/>
                </a:tc>
                <a:tc>
                  <a:txBody>
                    <a:bodyPr/>
                    <a:lstStyle/>
                    <a:p>
                      <a:r>
                        <a:rPr lang="en-GB" sz="1400" dirty="0" smtClean="0"/>
                        <a:t>Receptionist </a:t>
                      </a:r>
                      <a:endParaRPr lang="en-GB" sz="1400" dirty="0"/>
                    </a:p>
                  </a:txBody>
                  <a:tcPr/>
                </a:tc>
                <a:extLst>
                  <a:ext uri="{0D108BD9-81ED-4DB2-BD59-A6C34878D82A}">
                    <a16:rowId xmlns:a16="http://schemas.microsoft.com/office/drawing/2014/main" val="2970907939"/>
                  </a:ext>
                </a:extLst>
              </a:tr>
            </a:tbl>
          </a:graphicData>
        </a:graphic>
      </p:graphicFrame>
    </p:spTree>
    <p:extLst>
      <p:ext uri="{BB962C8B-B14F-4D97-AF65-F5344CB8AC3E}">
        <p14:creationId xmlns:p14="http://schemas.microsoft.com/office/powerpoint/2010/main" val="40592885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Cassidy’s </a:t>
            </a:r>
            <a:r>
              <a:rPr lang="en-GB" b="1" dirty="0" smtClean="0"/>
              <a:t>Vision </a:t>
            </a:r>
            <a:endParaRPr lang="en-GB" b="1" dirty="0"/>
          </a:p>
        </p:txBody>
      </p:sp>
      <p:sp>
        <p:nvSpPr>
          <p:cNvPr id="3" name="Content Placeholder 2"/>
          <p:cNvSpPr>
            <a:spLocks noGrp="1"/>
          </p:cNvSpPr>
          <p:nvPr>
            <p:ph idx="1"/>
          </p:nvPr>
        </p:nvSpPr>
        <p:spPr/>
        <p:txBody>
          <a:bodyPr>
            <a:normAutofit fontScale="92500" lnSpcReduction="10000"/>
          </a:bodyPr>
          <a:lstStyle/>
          <a:p>
            <a:r>
              <a:rPr lang="en-GB" sz="1800" dirty="0" smtClean="0"/>
              <a:t>Improve </a:t>
            </a:r>
            <a:r>
              <a:rPr lang="en-GB" sz="1800" dirty="0"/>
              <a:t>access to patients with better telephone access, a range of appointment types, and </a:t>
            </a:r>
            <a:r>
              <a:rPr lang="en-GB" sz="1800" dirty="0" smtClean="0"/>
              <a:t>great communication</a:t>
            </a:r>
          </a:p>
          <a:p>
            <a:pPr marL="0" indent="0">
              <a:buNone/>
            </a:pPr>
            <a:endParaRPr lang="en-GB" sz="1800" dirty="0" smtClean="0"/>
          </a:p>
          <a:p>
            <a:r>
              <a:rPr lang="en-GB" sz="1800" dirty="0" smtClean="0"/>
              <a:t>Engage </a:t>
            </a:r>
            <a:r>
              <a:rPr lang="en-GB" sz="1800" dirty="0"/>
              <a:t>with patients about their health and the services we provide in order to improve health proactively </a:t>
            </a:r>
            <a:endParaRPr lang="en-GB" sz="1800" dirty="0" smtClean="0"/>
          </a:p>
          <a:p>
            <a:pPr marL="0" indent="0">
              <a:buNone/>
            </a:pPr>
            <a:endParaRPr lang="en-GB" sz="1800" dirty="0" smtClean="0"/>
          </a:p>
          <a:p>
            <a:r>
              <a:rPr lang="en-GB" sz="1800" dirty="0" smtClean="0"/>
              <a:t>Optimise </a:t>
            </a:r>
            <a:r>
              <a:rPr lang="en-GB" sz="1800" dirty="0"/>
              <a:t>the management of Long term </a:t>
            </a:r>
            <a:r>
              <a:rPr lang="en-GB" sz="1800" dirty="0" smtClean="0"/>
              <a:t>conditions</a:t>
            </a:r>
          </a:p>
          <a:p>
            <a:endParaRPr lang="en-GB" sz="1800" dirty="0" smtClean="0"/>
          </a:p>
          <a:p>
            <a:r>
              <a:rPr lang="en-GB" sz="1800" dirty="0"/>
              <a:t>W</a:t>
            </a:r>
            <a:r>
              <a:rPr lang="en-GB" sz="1800" dirty="0" smtClean="0"/>
              <a:t>ork </a:t>
            </a:r>
            <a:r>
              <a:rPr lang="en-GB" sz="1800" dirty="0"/>
              <a:t>in a multidisciplinary team to ensure the best care </a:t>
            </a:r>
            <a:endParaRPr lang="en-GB" sz="1800" dirty="0" smtClean="0"/>
          </a:p>
          <a:p>
            <a:pPr marL="0" indent="0">
              <a:buNone/>
            </a:pPr>
            <a:endParaRPr lang="en-GB" sz="1800" dirty="0" smtClean="0"/>
          </a:p>
          <a:p>
            <a:r>
              <a:rPr lang="en-GB" sz="1800" dirty="0" smtClean="0"/>
              <a:t>Work </a:t>
            </a:r>
            <a:r>
              <a:rPr lang="en-GB" sz="1800" dirty="0"/>
              <a:t>closely with CCG (Clinical Commissioning Group)  and PCN (Primary Care network) and Community </a:t>
            </a:r>
            <a:r>
              <a:rPr lang="en-GB" sz="1800" dirty="0" smtClean="0"/>
              <a:t>to offer the best service possible </a:t>
            </a:r>
            <a:endParaRPr lang="en-GB" sz="1800" dirty="0"/>
          </a:p>
        </p:txBody>
      </p:sp>
    </p:spTree>
    <p:extLst>
      <p:ext uri="{BB962C8B-B14F-4D97-AF65-F5344CB8AC3E}">
        <p14:creationId xmlns:p14="http://schemas.microsoft.com/office/powerpoint/2010/main" val="38452753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88640"/>
            <a:ext cx="7543800" cy="1227410"/>
          </a:xfrm>
        </p:spPr>
        <p:txBody>
          <a:bodyPr>
            <a:normAutofit fontScale="90000"/>
          </a:bodyPr>
          <a:lstStyle/>
          <a:p>
            <a:r>
              <a:rPr lang="en-GB" sz="2700" b="1" dirty="0" smtClean="0"/>
              <a:t>What is a PPG </a:t>
            </a:r>
            <a:r>
              <a:rPr lang="en-GB" sz="2700" dirty="0"/>
              <a:t/>
            </a:r>
            <a:br>
              <a:rPr lang="en-GB" sz="2700" dirty="0"/>
            </a:br>
            <a:r>
              <a:rPr lang="en-GB" sz="1600" dirty="0"/>
              <a:t>A Patient Participation Group (PPG) is a group of patients, carers and</a:t>
            </a:r>
            <a:br>
              <a:rPr lang="en-GB" sz="1600" dirty="0"/>
            </a:br>
            <a:r>
              <a:rPr lang="en-GB" sz="1600" dirty="0"/>
              <a:t>GP practice staff who meet to discuss practice issues and patient</a:t>
            </a:r>
            <a:br>
              <a:rPr lang="en-GB" sz="1600" dirty="0"/>
            </a:br>
            <a:r>
              <a:rPr lang="en-GB" sz="1600" dirty="0"/>
              <a:t>experience to improve the service. </a:t>
            </a:r>
            <a:br>
              <a:rPr lang="en-GB" sz="1600" dirty="0"/>
            </a:br>
            <a:endParaRPr lang="en-GB" sz="1600" dirty="0"/>
          </a:p>
        </p:txBody>
      </p:sp>
      <p:sp>
        <p:nvSpPr>
          <p:cNvPr id="5" name="Text Placeholder 4"/>
          <p:cNvSpPr>
            <a:spLocks noGrp="1"/>
          </p:cNvSpPr>
          <p:nvPr>
            <p:ph type="body" idx="1"/>
          </p:nvPr>
        </p:nvSpPr>
        <p:spPr/>
        <p:txBody>
          <a:bodyPr/>
          <a:lstStyle/>
          <a:p>
            <a:r>
              <a:rPr lang="en-GB" dirty="0" smtClean="0"/>
              <a:t>PPG for Practice </a:t>
            </a:r>
            <a:endParaRPr lang="en-GB" dirty="0"/>
          </a:p>
        </p:txBody>
      </p:sp>
      <p:sp>
        <p:nvSpPr>
          <p:cNvPr id="6" name="Content Placeholder 5"/>
          <p:cNvSpPr>
            <a:spLocks noGrp="1"/>
          </p:cNvSpPr>
          <p:nvPr>
            <p:ph sz="half" idx="2"/>
          </p:nvPr>
        </p:nvSpPr>
        <p:spPr/>
        <p:txBody>
          <a:bodyPr/>
          <a:lstStyle/>
          <a:p>
            <a:r>
              <a:rPr lang="en-GB" sz="1800" dirty="0" smtClean="0"/>
              <a:t>Develops a partnerships with patients </a:t>
            </a:r>
          </a:p>
          <a:p>
            <a:pPr marL="0" indent="0">
              <a:buNone/>
            </a:pPr>
            <a:endParaRPr lang="en-GB" sz="1800" dirty="0" smtClean="0"/>
          </a:p>
          <a:p>
            <a:r>
              <a:rPr lang="en-GB" sz="1800" dirty="0" smtClean="0"/>
              <a:t>Support health awareness and patient education </a:t>
            </a:r>
          </a:p>
          <a:p>
            <a:pPr marL="0" indent="0">
              <a:buNone/>
            </a:pPr>
            <a:endParaRPr lang="en-GB" sz="1800" dirty="0" smtClean="0"/>
          </a:p>
          <a:p>
            <a:r>
              <a:rPr lang="en-GB" sz="1800" dirty="0" smtClean="0"/>
              <a:t>Listen to patients feedback </a:t>
            </a:r>
          </a:p>
          <a:p>
            <a:endParaRPr lang="en-GB" sz="1800" dirty="0"/>
          </a:p>
        </p:txBody>
      </p:sp>
      <p:sp>
        <p:nvSpPr>
          <p:cNvPr id="7" name="Text Placeholder 6"/>
          <p:cNvSpPr>
            <a:spLocks noGrp="1"/>
          </p:cNvSpPr>
          <p:nvPr>
            <p:ph type="body" sz="quarter" idx="3"/>
          </p:nvPr>
        </p:nvSpPr>
        <p:spPr/>
        <p:txBody>
          <a:bodyPr/>
          <a:lstStyle/>
          <a:p>
            <a:r>
              <a:rPr lang="en-GB" dirty="0" smtClean="0"/>
              <a:t>PPG for Patients </a:t>
            </a:r>
            <a:endParaRPr lang="en-GB" dirty="0"/>
          </a:p>
        </p:txBody>
      </p:sp>
      <p:sp>
        <p:nvSpPr>
          <p:cNvPr id="8" name="Content Placeholder 7"/>
          <p:cNvSpPr>
            <a:spLocks noGrp="1"/>
          </p:cNvSpPr>
          <p:nvPr>
            <p:ph sz="quarter" idx="4"/>
          </p:nvPr>
        </p:nvSpPr>
        <p:spPr/>
        <p:txBody>
          <a:bodyPr>
            <a:normAutofit/>
          </a:bodyPr>
          <a:lstStyle/>
          <a:p>
            <a:r>
              <a:rPr lang="en-GB" sz="1800" dirty="0" smtClean="0"/>
              <a:t>Patients to be more involved and make suggestions about the healthcare they receive could be improved</a:t>
            </a:r>
          </a:p>
          <a:p>
            <a:pPr marL="0" indent="0">
              <a:buNone/>
            </a:pPr>
            <a:endParaRPr lang="en-GB" sz="1800" dirty="0" smtClean="0"/>
          </a:p>
          <a:p>
            <a:r>
              <a:rPr lang="en-GB" sz="1800" dirty="0" smtClean="0"/>
              <a:t>Feedback on patient experience to help improve the service</a:t>
            </a:r>
          </a:p>
          <a:p>
            <a:endParaRPr lang="en-GB" sz="1800" dirty="0" smtClean="0"/>
          </a:p>
          <a:p>
            <a:endParaRPr lang="en-GB" sz="1800" dirty="0"/>
          </a:p>
        </p:txBody>
      </p:sp>
    </p:spTree>
    <p:extLst>
      <p:ext uri="{BB962C8B-B14F-4D97-AF65-F5344CB8AC3E}">
        <p14:creationId xmlns:p14="http://schemas.microsoft.com/office/powerpoint/2010/main" val="9036007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186808" cy="1143000"/>
          </a:xfrm>
        </p:spPr>
        <p:txBody>
          <a:bodyPr>
            <a:normAutofit fontScale="90000"/>
          </a:bodyPr>
          <a:lstStyle/>
          <a:p>
            <a:r>
              <a:rPr lang="en-GB" dirty="0" smtClean="0"/>
              <a:t>Prescribing pharmacist </a:t>
            </a:r>
            <a:endParaRPr lang="en-GB" dirty="0"/>
          </a:p>
        </p:txBody>
      </p:sp>
      <p:sp>
        <p:nvSpPr>
          <p:cNvPr id="3" name="Content Placeholder 2"/>
          <p:cNvSpPr>
            <a:spLocks noGrp="1"/>
          </p:cNvSpPr>
          <p:nvPr>
            <p:ph idx="1"/>
          </p:nvPr>
        </p:nvSpPr>
        <p:spPr>
          <a:xfrm>
            <a:off x="313184" y="1844824"/>
            <a:ext cx="4474840" cy="4873752"/>
          </a:xfrm>
        </p:spPr>
        <p:txBody>
          <a:bodyPr>
            <a:normAutofit/>
          </a:bodyPr>
          <a:lstStyle/>
          <a:p>
            <a:r>
              <a:rPr lang="en-GB" sz="1600" dirty="0"/>
              <a:t>As a Pharmacist independent prescriber, I am responsible and accountable for the assessment of patients with undiagnosed or diagnosed conditions and prescribe medicines as clinically indicated. I am able to deal with minor ailments, long term conditions , MSK presentations, infections and reviews. I am trained to interpret blood test results and hospital discharge letters. I am responsible for issuing prescriptions on time. I also do regular audits for high risk medicines and conditions to ensure safety of our patients. My work is supervised by GP and Lead Pharmacist.</a:t>
            </a:r>
          </a:p>
        </p:txBody>
      </p:sp>
      <p:pic>
        <p:nvPicPr>
          <p:cNvPr id="4" name="Picture 3"/>
          <p:cNvPicPr>
            <a:picLocks noChangeAspect="1"/>
          </p:cNvPicPr>
          <p:nvPr/>
        </p:nvPicPr>
        <p:blipFill>
          <a:blip r:embed="rId2"/>
          <a:stretch>
            <a:fillRect/>
          </a:stretch>
        </p:blipFill>
        <p:spPr>
          <a:xfrm>
            <a:off x="4932040" y="2060848"/>
            <a:ext cx="3768399" cy="3312368"/>
          </a:xfrm>
          <a:prstGeom prst="rect">
            <a:avLst/>
          </a:prstGeom>
        </p:spPr>
      </p:pic>
    </p:spTree>
    <p:extLst>
      <p:ext uri="{BB962C8B-B14F-4D97-AF65-F5344CB8AC3E}">
        <p14:creationId xmlns:p14="http://schemas.microsoft.com/office/powerpoint/2010/main" val="41807204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394720" cy="1143000"/>
          </a:xfrm>
        </p:spPr>
        <p:txBody>
          <a:bodyPr>
            <a:normAutofit fontScale="90000"/>
          </a:bodyPr>
          <a:lstStyle/>
          <a:p>
            <a:r>
              <a:rPr lang="en-GB" dirty="0" smtClean="0"/>
              <a:t>Physician associate</a:t>
            </a:r>
            <a:endParaRPr lang="en-GB" dirty="0"/>
          </a:p>
        </p:txBody>
      </p:sp>
      <p:sp>
        <p:nvSpPr>
          <p:cNvPr id="3" name="Content Placeholder 2"/>
          <p:cNvSpPr>
            <a:spLocks noGrp="1"/>
          </p:cNvSpPr>
          <p:nvPr>
            <p:ph idx="1"/>
          </p:nvPr>
        </p:nvSpPr>
        <p:spPr>
          <a:xfrm>
            <a:off x="457200" y="1700808"/>
            <a:ext cx="4042792" cy="4773144"/>
          </a:xfrm>
        </p:spPr>
        <p:txBody>
          <a:bodyPr>
            <a:normAutofit/>
          </a:bodyPr>
          <a:lstStyle/>
          <a:p>
            <a:r>
              <a:rPr lang="en-GB" dirty="0"/>
              <a:t>Physician associates are medically trained healthcare professionals that work under GP supervision.</a:t>
            </a:r>
            <a:br>
              <a:rPr lang="en-GB" dirty="0"/>
            </a:br>
            <a:r>
              <a:rPr lang="en-GB" dirty="0"/>
              <a:t>We are able to take histories, perform examinations, form differential diagnoses and treat a range of acute and chronic presentations. We can also order and interpret blood tests and some forms of imaging as well as being able to refer patients to relevant specialties for further investigations.</a:t>
            </a:r>
            <a:br>
              <a:rPr lang="en-GB" dirty="0"/>
            </a:br>
            <a:r>
              <a:rPr lang="en-GB" dirty="0"/>
              <a:t>Though we are currently unable to prescribe we should be able to do so once regulated by the General Medical Council ~ late 2023.</a:t>
            </a:r>
          </a:p>
        </p:txBody>
      </p:sp>
      <p:pic>
        <p:nvPicPr>
          <p:cNvPr id="4" name="Content Placeholder 4" descr="R i g h t a r d i a: 8/1/15 - 9/1/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44008" y="1988840"/>
            <a:ext cx="4032448" cy="3573881"/>
          </a:xfrm>
          <a:prstGeom prst="rect">
            <a:avLst/>
          </a:prstGeom>
        </p:spPr>
      </p:pic>
    </p:spTree>
    <p:extLst>
      <p:ext uri="{BB962C8B-B14F-4D97-AF65-F5344CB8AC3E}">
        <p14:creationId xmlns:p14="http://schemas.microsoft.com/office/powerpoint/2010/main" val="22042210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4082"/>
          </a:xfrm>
        </p:spPr>
        <p:txBody>
          <a:bodyPr>
            <a:normAutofit fontScale="90000"/>
          </a:bodyPr>
          <a:lstStyle/>
          <a:p>
            <a:r>
              <a:rPr lang="en-GB" dirty="0" smtClean="0"/>
              <a:t>Raised concerns 				</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4075364744"/>
              </p:ext>
            </p:extLst>
          </p:nvPr>
        </p:nvGraphicFramePr>
        <p:xfrm>
          <a:off x="1475656" y="908720"/>
          <a:ext cx="6096000" cy="469900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4014971079"/>
                    </a:ext>
                  </a:extLst>
                </a:gridCol>
                <a:gridCol w="3048000">
                  <a:extLst>
                    <a:ext uri="{9D8B030D-6E8A-4147-A177-3AD203B41FA5}">
                      <a16:colId xmlns:a16="http://schemas.microsoft.com/office/drawing/2014/main" val="804268645"/>
                    </a:ext>
                  </a:extLst>
                </a:gridCol>
              </a:tblGrid>
              <a:tr h="370840">
                <a:tc>
                  <a:txBody>
                    <a:bodyPr/>
                    <a:lstStyle/>
                    <a:p>
                      <a:r>
                        <a:rPr lang="en-GB" dirty="0" smtClean="0"/>
                        <a:t>You said</a:t>
                      </a:r>
                      <a:endParaRPr lang="en-GB" dirty="0"/>
                    </a:p>
                  </a:txBody>
                  <a:tcPr/>
                </a:tc>
                <a:tc>
                  <a:txBody>
                    <a:bodyPr/>
                    <a:lstStyle/>
                    <a:p>
                      <a:r>
                        <a:rPr lang="en-GB" dirty="0" smtClean="0"/>
                        <a:t>We did </a:t>
                      </a:r>
                      <a:endParaRPr lang="en-GB" dirty="0"/>
                    </a:p>
                  </a:txBody>
                  <a:tcPr/>
                </a:tc>
                <a:extLst>
                  <a:ext uri="{0D108BD9-81ED-4DB2-BD59-A6C34878D82A}">
                    <a16:rowId xmlns:a16="http://schemas.microsoft.com/office/drawing/2014/main" val="3075200277"/>
                  </a:ext>
                </a:extLst>
              </a:tr>
              <a:tr h="370840">
                <a:tc>
                  <a:txBody>
                    <a:bodyPr/>
                    <a:lstStyle/>
                    <a:p>
                      <a:r>
                        <a:rPr lang="en-GB" sz="1300" dirty="0" smtClean="0"/>
                        <a:t>Emails not acknowledged quickly</a:t>
                      </a:r>
                      <a:r>
                        <a:rPr lang="en-GB" sz="1300" baseline="0" dirty="0" smtClean="0"/>
                        <a:t> </a:t>
                      </a:r>
                      <a:endParaRPr lang="en-GB" sz="1300" dirty="0"/>
                    </a:p>
                  </a:txBody>
                  <a:tcPr/>
                </a:tc>
                <a:tc>
                  <a:txBody>
                    <a:bodyPr/>
                    <a:lstStyle/>
                    <a:p>
                      <a:r>
                        <a:rPr lang="en-GB" sz="1300" dirty="0" smtClean="0"/>
                        <a:t>All admin have</a:t>
                      </a:r>
                      <a:r>
                        <a:rPr lang="en-GB" sz="1300" baseline="0" dirty="0" smtClean="0"/>
                        <a:t> been trained by management on how to deal with all types of emails so there is no delay.</a:t>
                      </a:r>
                      <a:endParaRPr lang="en-GB" sz="1300" dirty="0"/>
                    </a:p>
                  </a:txBody>
                  <a:tcPr/>
                </a:tc>
                <a:extLst>
                  <a:ext uri="{0D108BD9-81ED-4DB2-BD59-A6C34878D82A}">
                    <a16:rowId xmlns:a16="http://schemas.microsoft.com/office/drawing/2014/main" val="1331080254"/>
                  </a:ext>
                </a:extLst>
              </a:tr>
              <a:tr h="370840">
                <a:tc>
                  <a:txBody>
                    <a:bodyPr/>
                    <a:lstStyle/>
                    <a:p>
                      <a:r>
                        <a:rPr lang="en-GB" sz="1300" dirty="0" smtClean="0"/>
                        <a:t>No pre-bookable appointments</a:t>
                      </a:r>
                      <a:endParaRPr lang="en-GB" sz="1300" dirty="0"/>
                    </a:p>
                  </a:txBody>
                  <a:tcPr/>
                </a:tc>
                <a:tc>
                  <a:txBody>
                    <a:bodyPr/>
                    <a:lstStyle/>
                    <a:p>
                      <a:r>
                        <a:rPr lang="en-GB" sz="1300" dirty="0" smtClean="0"/>
                        <a:t>As</a:t>
                      </a:r>
                      <a:r>
                        <a:rPr lang="en-GB" sz="1300" baseline="0" dirty="0" smtClean="0"/>
                        <a:t> we offer same day appointment service, pre-bookable slot is only booked if absolutely necessary. Admin have also been trained on how to promote and explain the process so its more understandable for patients. </a:t>
                      </a:r>
                      <a:endParaRPr lang="en-GB" sz="1300" dirty="0"/>
                    </a:p>
                  </a:txBody>
                  <a:tcPr/>
                </a:tc>
                <a:extLst>
                  <a:ext uri="{0D108BD9-81ED-4DB2-BD59-A6C34878D82A}">
                    <a16:rowId xmlns:a16="http://schemas.microsoft.com/office/drawing/2014/main" val="256752083"/>
                  </a:ext>
                </a:extLst>
              </a:tr>
              <a:tr h="370840">
                <a:tc>
                  <a:txBody>
                    <a:bodyPr/>
                    <a:lstStyle/>
                    <a:p>
                      <a:r>
                        <a:rPr lang="en-GB" sz="1300" dirty="0" smtClean="0"/>
                        <a:t>Medications being sent to wrong pharmacy or not being sent at all</a:t>
                      </a:r>
                      <a:endParaRPr lang="en-GB" sz="1300" dirty="0"/>
                    </a:p>
                  </a:txBody>
                  <a:tcPr/>
                </a:tc>
                <a:tc>
                  <a:txBody>
                    <a:bodyPr/>
                    <a:lstStyle/>
                    <a:p>
                      <a:r>
                        <a:rPr lang="en-GB" sz="1300" dirty="0" smtClean="0"/>
                        <a:t>For</a:t>
                      </a:r>
                      <a:r>
                        <a:rPr lang="en-GB" sz="1300" baseline="0" dirty="0" smtClean="0"/>
                        <a:t> all admin and clinicians to check for correct pharmacy upon issuing and requesting. Patients to be informed if unable to send medications via email, telephone and SMS. </a:t>
                      </a:r>
                      <a:endParaRPr lang="en-GB" sz="1300" dirty="0"/>
                    </a:p>
                  </a:txBody>
                  <a:tcPr/>
                </a:tc>
                <a:extLst>
                  <a:ext uri="{0D108BD9-81ED-4DB2-BD59-A6C34878D82A}">
                    <a16:rowId xmlns:a16="http://schemas.microsoft.com/office/drawing/2014/main" val="2301343831"/>
                  </a:ext>
                </a:extLst>
              </a:tr>
              <a:tr h="370840">
                <a:tc>
                  <a:txBody>
                    <a:bodyPr/>
                    <a:lstStyle/>
                    <a:p>
                      <a:r>
                        <a:rPr lang="en-GB" sz="1300" dirty="0" smtClean="0"/>
                        <a:t>Unwelcoming/rude receptionists</a:t>
                      </a:r>
                      <a:r>
                        <a:rPr lang="en-GB" sz="1300" baseline="0" dirty="0" smtClean="0"/>
                        <a:t> </a:t>
                      </a:r>
                      <a:endParaRPr lang="en-GB" sz="1300" dirty="0"/>
                    </a:p>
                  </a:txBody>
                  <a:tcPr/>
                </a:tc>
                <a:tc>
                  <a:txBody>
                    <a:bodyPr/>
                    <a:lstStyle/>
                    <a:p>
                      <a:r>
                        <a:rPr lang="en-GB" sz="1300" dirty="0" smtClean="0"/>
                        <a:t>This issue</a:t>
                      </a:r>
                      <a:r>
                        <a:rPr lang="en-GB" sz="1300" baseline="0" dirty="0" smtClean="0"/>
                        <a:t> was faced around Christmas and new year period. Since January 4 front of house staff left and 5 joined and have daily support and weekly training focused on customer service and patient safety. </a:t>
                      </a:r>
                      <a:endParaRPr lang="en-GB" sz="1300" dirty="0"/>
                    </a:p>
                  </a:txBody>
                  <a:tcPr/>
                </a:tc>
                <a:extLst>
                  <a:ext uri="{0D108BD9-81ED-4DB2-BD59-A6C34878D82A}">
                    <a16:rowId xmlns:a16="http://schemas.microsoft.com/office/drawing/2014/main" val="2839939894"/>
                  </a:ext>
                </a:extLst>
              </a:tr>
            </a:tbl>
          </a:graphicData>
        </a:graphic>
      </p:graphicFrame>
    </p:spTree>
    <p:extLst>
      <p:ext uri="{BB962C8B-B14F-4D97-AF65-F5344CB8AC3E}">
        <p14:creationId xmlns:p14="http://schemas.microsoft.com/office/powerpoint/2010/main" val="1185861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2074"/>
          </a:xfrm>
        </p:spPr>
        <p:txBody>
          <a:bodyPr>
            <a:normAutofit fontScale="90000"/>
          </a:bodyPr>
          <a:lstStyle/>
          <a:p>
            <a:r>
              <a:rPr lang="en-GB" dirty="0" smtClean="0"/>
              <a:t>Raised concerns (2)</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963667941"/>
              </p:ext>
            </p:extLst>
          </p:nvPr>
        </p:nvGraphicFramePr>
        <p:xfrm>
          <a:off x="899592" y="1988840"/>
          <a:ext cx="6096000" cy="22453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4014971079"/>
                    </a:ext>
                  </a:extLst>
                </a:gridCol>
                <a:gridCol w="3048000">
                  <a:extLst>
                    <a:ext uri="{9D8B030D-6E8A-4147-A177-3AD203B41FA5}">
                      <a16:colId xmlns:a16="http://schemas.microsoft.com/office/drawing/2014/main" val="804268645"/>
                    </a:ext>
                  </a:extLst>
                </a:gridCol>
              </a:tblGrid>
              <a:tr h="370840">
                <a:tc>
                  <a:txBody>
                    <a:bodyPr/>
                    <a:lstStyle/>
                    <a:p>
                      <a:r>
                        <a:rPr lang="en-GB" dirty="0" smtClean="0"/>
                        <a:t>You said</a:t>
                      </a:r>
                      <a:endParaRPr lang="en-GB" dirty="0"/>
                    </a:p>
                  </a:txBody>
                  <a:tcPr/>
                </a:tc>
                <a:tc>
                  <a:txBody>
                    <a:bodyPr/>
                    <a:lstStyle/>
                    <a:p>
                      <a:r>
                        <a:rPr lang="en-GB" dirty="0" smtClean="0"/>
                        <a:t>We did </a:t>
                      </a:r>
                      <a:endParaRPr lang="en-GB" dirty="0"/>
                    </a:p>
                  </a:txBody>
                  <a:tcPr/>
                </a:tc>
                <a:extLst>
                  <a:ext uri="{0D108BD9-81ED-4DB2-BD59-A6C34878D82A}">
                    <a16:rowId xmlns:a16="http://schemas.microsoft.com/office/drawing/2014/main" val="3075200277"/>
                  </a:ext>
                </a:extLst>
              </a:tr>
              <a:tr h="370840">
                <a:tc>
                  <a:txBody>
                    <a:bodyPr/>
                    <a:lstStyle/>
                    <a:p>
                      <a:r>
                        <a:rPr lang="en-GB" sz="1300" dirty="0" smtClean="0"/>
                        <a:t>Telephone calls </a:t>
                      </a:r>
                      <a:endParaRPr lang="en-GB" sz="1300" dirty="0"/>
                    </a:p>
                  </a:txBody>
                  <a:tcPr/>
                </a:tc>
                <a:tc>
                  <a:txBody>
                    <a:bodyPr/>
                    <a:lstStyle/>
                    <a:p>
                      <a:r>
                        <a:rPr lang="en-GB" sz="1300" dirty="0" smtClean="0"/>
                        <a:t>Since December when we had an issue with phone lines and calls being dropped, we identified through Xon that there was a line that was stuck in a looping system along with staff members who have since left not answering calls as quickly as they should have. . Phone calls since then have dramatically improved and are answered within average 5 - 7 minutes time</a:t>
                      </a:r>
                      <a:endParaRPr lang="en-GB" sz="1300" dirty="0"/>
                    </a:p>
                  </a:txBody>
                  <a:tcPr/>
                </a:tc>
                <a:extLst>
                  <a:ext uri="{0D108BD9-81ED-4DB2-BD59-A6C34878D82A}">
                    <a16:rowId xmlns:a16="http://schemas.microsoft.com/office/drawing/2014/main" val="1331080254"/>
                  </a:ext>
                </a:extLst>
              </a:tr>
            </a:tbl>
          </a:graphicData>
        </a:graphic>
      </p:graphicFrame>
    </p:spTree>
    <p:extLst>
      <p:ext uri="{BB962C8B-B14F-4D97-AF65-F5344CB8AC3E}">
        <p14:creationId xmlns:p14="http://schemas.microsoft.com/office/powerpoint/2010/main" val="1599474220"/>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712</TotalTime>
  <Words>1445</Words>
  <Application>Microsoft Office PowerPoint</Application>
  <PresentationFormat>On-screen Show (4:3)</PresentationFormat>
  <Paragraphs>121</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Retrospect</vt:lpstr>
      <vt:lpstr>Cassidy Medical Centre</vt:lpstr>
      <vt:lpstr>Introduction  </vt:lpstr>
      <vt:lpstr>Cassidy Medical Centre’s team </vt:lpstr>
      <vt:lpstr>Cassidy’s Vision </vt:lpstr>
      <vt:lpstr>What is a PPG  A Patient Participation Group (PPG) is a group of patients, carers and GP practice staff who meet to discuss practice issues and patient experience to improve the service.  </vt:lpstr>
      <vt:lpstr>Prescribing pharmacist </vt:lpstr>
      <vt:lpstr>Physician associate</vt:lpstr>
      <vt:lpstr>Raised concerns     </vt:lpstr>
      <vt:lpstr>Raised concerns (2)</vt:lpstr>
      <vt:lpstr>Day to day of a receptionist  </vt:lpstr>
      <vt:lpstr>          Dr iQ </vt:lpstr>
      <vt:lpstr>Duty Dr triaging system</vt:lpstr>
      <vt:lpstr>Questions </vt:lpstr>
    </vt:vector>
  </TitlesOfParts>
  <Company>NWLCCCG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Benge</dc:creator>
  <cp:lastModifiedBy>Hamza Djadi</cp:lastModifiedBy>
  <cp:revision>42</cp:revision>
  <cp:lastPrinted>2020-10-30T15:19:16Z</cp:lastPrinted>
  <dcterms:created xsi:type="dcterms:W3CDTF">2020-10-29T15:52:18Z</dcterms:created>
  <dcterms:modified xsi:type="dcterms:W3CDTF">2022-06-15T16:30:57Z</dcterms:modified>
</cp:coreProperties>
</file>